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6"/>
  </p:notesMasterIdLst>
  <p:sldIdLst>
    <p:sldId id="256" r:id="rId2"/>
    <p:sldId id="257" r:id="rId3"/>
    <p:sldId id="258" r:id="rId4"/>
    <p:sldId id="270" r:id="rId5"/>
    <p:sldId id="271" r:id="rId6"/>
    <p:sldId id="277" r:id="rId7"/>
    <p:sldId id="275" r:id="rId8"/>
    <p:sldId id="276" r:id="rId9"/>
    <p:sldId id="278" r:id="rId10"/>
    <p:sldId id="287" r:id="rId11"/>
    <p:sldId id="279" r:id="rId12"/>
    <p:sldId id="259" r:id="rId13"/>
    <p:sldId id="283" r:id="rId14"/>
    <p:sldId id="284" r:id="rId15"/>
    <p:sldId id="285" r:id="rId16"/>
    <p:sldId id="286" r:id="rId17"/>
    <p:sldId id="280" r:id="rId18"/>
    <p:sldId id="263" r:id="rId19"/>
    <p:sldId id="265" r:id="rId20"/>
    <p:sldId id="282" r:id="rId21"/>
    <p:sldId id="266" r:id="rId22"/>
    <p:sldId id="267" r:id="rId23"/>
    <p:sldId id="269" r:id="rId24"/>
    <p:sldId id="274" r:id="rId25"/>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3300"/>
    <a:srgbClr val="FFCC00"/>
    <a:srgbClr val="EED412"/>
    <a:srgbClr val="2AE2E2"/>
    <a:srgbClr val="BC0E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3" autoAdjust="0"/>
    <p:restoredTop sz="69268"/>
  </p:normalViewPr>
  <p:slideViewPr>
    <p:cSldViewPr snapToGrid="0" snapToObjects="1">
      <p:cViewPr varScale="1">
        <p:scale>
          <a:sx n="61" d="100"/>
          <a:sy n="61" d="100"/>
        </p:scale>
        <p:origin x="1448" y="4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83246859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mailto:ube-rules@virginia.edu"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mailto:ube-rules@virginia.edu"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39688" indent="0">
              <a:lnSpc>
                <a:spcPct val="80000"/>
              </a:lnSpc>
              <a:buClr>
                <a:srgbClr val="000000"/>
              </a:buClr>
              <a:buFont typeface="Wingdings" charset="0"/>
              <a:buNone/>
            </a:pPr>
            <a:r>
              <a:rPr lang="en-US" sz="1100" b="1" dirty="0">
                <a:latin typeface="Garamond" charset="0"/>
                <a:cs typeface="ＭＳ Ｐゴシック" charset="0"/>
                <a:sym typeface="Lucida Grande" charset="0"/>
              </a:rPr>
              <a:t>Agenda</a:t>
            </a:r>
          </a:p>
          <a:p>
            <a:pPr marL="382588" indent="-342900">
              <a:lnSpc>
                <a:spcPct val="80000"/>
              </a:lnSpc>
              <a:buClr>
                <a:srgbClr val="000000"/>
              </a:buClr>
              <a:buFont typeface="Wingdings" charset="0"/>
              <a:buChar char="q"/>
            </a:pPr>
            <a:r>
              <a:rPr lang="en-US" sz="1100" b="1" dirty="0">
                <a:latin typeface="Garamond" charset="0"/>
                <a:cs typeface="ＭＳ Ｐゴシック" charset="0"/>
                <a:sym typeface="Lucida Grande" charset="0"/>
              </a:rPr>
              <a:t>UBE Overview- fair and</a:t>
            </a:r>
            <a:r>
              <a:rPr lang="en-US" sz="1100" b="1" baseline="0" dirty="0">
                <a:latin typeface="Garamond" charset="0"/>
                <a:cs typeface="ＭＳ Ｐゴシック" charset="0"/>
                <a:sym typeface="Lucida Grande" charset="0"/>
              </a:rPr>
              <a:t> equal elections</a:t>
            </a:r>
            <a:endParaRPr lang="en-US" sz="1100" b="1" dirty="0">
              <a:latin typeface="Garamond" charset="0"/>
              <a:ea typeface="ヒラギノ角ゴ ProN W6" charset="0"/>
              <a:cs typeface="ヒラギノ角ゴ ProN W6" charset="0"/>
              <a:sym typeface="Lucida Grande" charset="0"/>
            </a:endParaRPr>
          </a:p>
          <a:p>
            <a:pPr marL="382588" indent="-342900">
              <a:lnSpc>
                <a:spcPct val="80000"/>
              </a:lnSpc>
              <a:buClr>
                <a:srgbClr val="000000"/>
              </a:buClr>
              <a:buFont typeface="Wingdings" charset="0"/>
              <a:buChar char="q"/>
            </a:pPr>
            <a:r>
              <a:rPr lang="en-US" sz="1100" b="1" dirty="0">
                <a:latin typeface="Garamond" charset="0"/>
                <a:cs typeface="ＭＳ Ｐゴシック" charset="0"/>
                <a:sym typeface="Lucida Grande" charset="0"/>
              </a:rPr>
              <a:t>Online Registration</a:t>
            </a:r>
          </a:p>
          <a:p>
            <a:pPr marL="382588" indent="-342900">
              <a:lnSpc>
                <a:spcPct val="80000"/>
              </a:lnSpc>
              <a:buClr>
                <a:srgbClr val="000000"/>
              </a:buClr>
              <a:buFont typeface="Wingdings" charset="0"/>
              <a:buChar char="q"/>
            </a:pPr>
            <a:r>
              <a:rPr lang="en-US" sz="1100" b="1" dirty="0">
                <a:latin typeface="Garamond" charset="0"/>
                <a:cs typeface="ＭＳ Ｐゴシック" charset="0"/>
                <a:sym typeface="Lucida Grande" charset="0"/>
              </a:rPr>
              <a:t>Candidate Questionnaire/ Nomination Form</a:t>
            </a:r>
          </a:p>
          <a:p>
            <a:pPr marL="382588" indent="-342900">
              <a:lnSpc>
                <a:spcPct val="80000"/>
              </a:lnSpc>
              <a:buClr>
                <a:srgbClr val="000000"/>
              </a:buClr>
              <a:buFont typeface="Wingdings" charset="0"/>
              <a:buChar char="q"/>
            </a:pPr>
            <a:r>
              <a:rPr lang="en-US" sz="1100" b="1" dirty="0">
                <a:latin typeface="Garamond" charset="0"/>
                <a:ea typeface="ヒラギノ角ゴ ProN W6" charset="0"/>
                <a:cs typeface="ヒラギノ角ゴ ProN W6" charset="0"/>
                <a:sym typeface="Lucida Grande" charset="0"/>
              </a:rPr>
              <a:t>Candidate Petitions</a:t>
            </a:r>
          </a:p>
          <a:p>
            <a:pPr marL="382588" indent="-342900">
              <a:lnSpc>
                <a:spcPct val="80000"/>
              </a:lnSpc>
              <a:buClr>
                <a:srgbClr val="000000"/>
              </a:buClr>
              <a:buFont typeface="Wingdings" charset="0"/>
              <a:buChar char="q"/>
            </a:pPr>
            <a:r>
              <a:rPr lang="en-US" sz="1100" b="1" dirty="0">
                <a:latin typeface="Garamond" charset="0"/>
                <a:cs typeface="ＭＳ Ｐゴシック" charset="0"/>
                <a:sym typeface="Lucida Grande" charset="0"/>
              </a:rPr>
              <a:t>Expenditure Reports</a:t>
            </a:r>
          </a:p>
          <a:p>
            <a:pPr marL="382588" indent="-342900">
              <a:lnSpc>
                <a:spcPct val="80000"/>
              </a:lnSpc>
              <a:buClr>
                <a:srgbClr val="000000"/>
              </a:buClr>
              <a:buFont typeface="Wingdings" charset="0"/>
              <a:buChar char="q"/>
            </a:pPr>
            <a:r>
              <a:rPr lang="en-US" sz="1100" b="1" dirty="0">
                <a:latin typeface="Garamond" charset="0"/>
                <a:cs typeface="ＭＳ Ｐゴシック" charset="0"/>
                <a:sym typeface="Lucida Grande" charset="0"/>
              </a:rPr>
              <a:t>Elections Rules &amp; Regulations</a:t>
            </a:r>
          </a:p>
          <a:p>
            <a:pPr marL="382588" indent="-342900">
              <a:lnSpc>
                <a:spcPct val="80000"/>
              </a:lnSpc>
              <a:buClr>
                <a:srgbClr val="000000"/>
              </a:buClr>
              <a:buFont typeface="Wingdings" charset="0"/>
              <a:buChar char="q"/>
            </a:pPr>
            <a:r>
              <a:rPr lang="en-US" sz="1100" b="1" dirty="0">
                <a:latin typeface="Garamond" charset="0"/>
                <a:ea typeface="ヒラギノ角ゴ ProN W6" charset="0"/>
                <a:cs typeface="ヒラギノ角ゴ ProN W6" charset="0"/>
                <a:sym typeface="Lucida Grande" charset="0"/>
              </a:rPr>
              <a:t>Voting</a:t>
            </a:r>
          </a:p>
          <a:p>
            <a:pPr marL="382588" indent="-342900">
              <a:lnSpc>
                <a:spcPct val="80000"/>
              </a:lnSpc>
              <a:buClr>
                <a:srgbClr val="000000"/>
              </a:buClr>
              <a:buFont typeface="Wingdings" charset="0"/>
              <a:buChar char="q"/>
            </a:pPr>
            <a:r>
              <a:rPr lang="en-US" sz="1100" b="1" dirty="0">
                <a:latin typeface="Garamond" charset="0"/>
                <a:cs typeface="ＭＳ Ｐゴシック" charset="0"/>
                <a:sym typeface="Lucida Grande" charset="0"/>
              </a:rPr>
              <a:t>Important Dates </a:t>
            </a:r>
          </a:p>
          <a:p>
            <a:pPr marL="382588" indent="-342900">
              <a:lnSpc>
                <a:spcPct val="80000"/>
              </a:lnSpc>
              <a:buClr>
                <a:srgbClr val="000000"/>
              </a:buClr>
              <a:buFont typeface="Wingdings" charset="0"/>
              <a:buChar char="q"/>
            </a:pPr>
            <a:r>
              <a:rPr lang="en-US" sz="1100" b="1" dirty="0">
                <a:latin typeface="Garamond" charset="0"/>
                <a:cs typeface="ＭＳ Ｐゴシック" charset="0"/>
                <a:sym typeface="Lucida Grande" charset="0"/>
              </a:rPr>
              <a:t>Questions</a:t>
            </a:r>
            <a:endParaRPr lang="en-US" sz="1100" b="1" dirty="0">
              <a:latin typeface="Garamond" charset="0"/>
              <a:ea typeface="ヒラギノ角ゴ ProN W6" charset="0"/>
              <a:cs typeface="ヒラギノ角ゴ ProN W6" charset="0"/>
              <a:sym typeface="Lucida Grande" charset="0"/>
            </a:endParaRPr>
          </a:p>
          <a:p>
            <a:pPr>
              <a:spcBef>
                <a:spcPts val="0"/>
              </a:spcBef>
              <a:buNone/>
            </a:pPr>
            <a:endParaRPr dirty="0"/>
          </a:p>
        </p:txBody>
      </p:sp>
    </p:spTree>
    <p:extLst>
      <p:ext uri="{BB962C8B-B14F-4D97-AF65-F5344CB8AC3E}">
        <p14:creationId xmlns:p14="http://schemas.microsoft.com/office/powerpoint/2010/main" val="1074260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78901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90487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dirty="0">
                <a:latin typeface="Garamond" panose="02020404030301010803" pitchFamily="18" charset="0"/>
              </a:rPr>
              <a:t>Section II: Campaigning and Electioneering</a:t>
            </a:r>
          </a:p>
          <a:p>
            <a:pPr lvl="1">
              <a:buFont typeface="Wingdings" panose="05000000000000000000" pitchFamily="2" charset="2"/>
              <a:buChar char="q"/>
            </a:pPr>
            <a:r>
              <a:rPr lang="en-US" dirty="0">
                <a:latin typeface="Garamond" panose="02020404030301010803" pitchFamily="18" charset="0"/>
              </a:rPr>
              <a:t> Campaign Materials:</a:t>
            </a:r>
          </a:p>
          <a:p>
            <a:pPr lvl="2">
              <a:buFont typeface="Arial" panose="020B0604020202020204" pitchFamily="34" charset="0"/>
              <a:buChar char="•"/>
            </a:pPr>
            <a:r>
              <a:rPr lang="en-US" sz="1600" dirty="0">
                <a:latin typeface="Garamond" panose="02020404030301010803" pitchFamily="18" charset="0"/>
              </a:rPr>
              <a:t>All campaign materials or messages, except for chalk messages as described in Section II.B.1(d), shall bear a visible or audible disclaimer stating who paid for the material or message. Disclaimer shall specifically state “Paid for by [full name of individual(s) or group(s) who paid for the material or message].”</a:t>
            </a:r>
          </a:p>
          <a:p>
            <a:pPr lvl="2">
              <a:buFont typeface="Arial" panose="020B0604020202020204" pitchFamily="34" charset="0"/>
              <a:buChar char="•"/>
            </a:pPr>
            <a:r>
              <a:rPr lang="en-US" sz="1600" dirty="0">
                <a:latin typeface="Garamond" panose="02020404030301010803" pitchFamily="18" charset="0"/>
              </a:rPr>
              <a:t>“One flyer or poster, not to exceed 11” by 17” in size, is permitted on each general purpose bulletin board at the direction of each candidate. Academic department bulletin boards are not to be used for campaign messages or materials. In addition, flyers and posters are not permitted on lamp posts, columns, pavement, outside walkways, railings, or doors.”</a:t>
            </a:r>
          </a:p>
          <a:p>
            <a:pPr lvl="2">
              <a:buFont typeface="Arial" panose="020B0604020202020204" pitchFamily="34" charset="0"/>
              <a:buChar char="•"/>
            </a:pPr>
            <a:r>
              <a:rPr lang="en-US" sz="1600" dirty="0">
                <a:latin typeface="Garamond" panose="02020404030301010803" pitchFamily="18" charset="0"/>
              </a:rPr>
              <a:t>“Chalk messages must be limited to concrete, horizontal surfaces that are open to the sky, permitting messages to be washed away naturally. Chalk on brick, slate, or other non-concrete surfaces is impermissible. At no time may chalk messages be made on any building. The use of spray chalk or line chalk is strictly prohibited on any surface at any time.”</a:t>
            </a:r>
          </a:p>
          <a:p>
            <a:pPr lvl="2">
              <a:buFont typeface="Arial" panose="020B0604020202020204" pitchFamily="34" charset="0"/>
              <a:buChar char="•"/>
            </a:pPr>
            <a:r>
              <a:rPr lang="en-US" sz="1600" dirty="0">
                <a:latin typeface="Garamond" panose="02020404030301010803" pitchFamily="18" charset="0"/>
              </a:rPr>
              <a:t>These are merely excerpts, please see the complete Rules and Regulations here: http://bit.ly/1AKhkL</a:t>
            </a:r>
          </a:p>
          <a:p>
            <a:pPr>
              <a:buFont typeface="Wingdings" panose="05000000000000000000" pitchFamily="2" charset="2"/>
              <a:buChar char="q"/>
            </a:pPr>
            <a:r>
              <a:rPr lang="en-US" sz="1800" dirty="0">
                <a:latin typeface="Garamond" panose="02020404030301010803" pitchFamily="18" charset="0"/>
              </a:rPr>
              <a:t> Electronic Campaigning:</a:t>
            </a:r>
          </a:p>
          <a:p>
            <a:pPr lvl="2">
              <a:buFont typeface="Arial" panose="020B0604020202020204" pitchFamily="34" charset="0"/>
              <a:buChar char="•"/>
            </a:pPr>
            <a:r>
              <a:rPr lang="en-US" sz="1700" dirty="0">
                <a:latin typeface="Garamond" panose="02020404030301010803" pitchFamily="18" charset="0"/>
              </a:rPr>
              <a:t>“Altering screen savers, internet browsers, or other computer settings on University computers is </a:t>
            </a:r>
            <a:r>
              <a:rPr lang="en-US" sz="1700" u="sng" dirty="0">
                <a:latin typeface="Garamond" panose="02020404030301010803" pitchFamily="18" charset="0"/>
              </a:rPr>
              <a:t>impermissible</a:t>
            </a:r>
            <a:r>
              <a:rPr lang="en-US" sz="1700" dirty="0">
                <a:latin typeface="Garamond" panose="02020404030301010803" pitchFamily="18" charset="0"/>
              </a:rPr>
              <a:t>. Similar actions on personal and private computers are impermissible without the consent of a computer owner. Using chain e-mails or messages, spam mail, broadcast e-mails, or broadcast instant messages are also prohibited. Spam mail is defined as sending mail to people with whom the candidate cannot reasonably assert a personal relationship”</a:t>
            </a:r>
          </a:p>
          <a:p>
            <a:pPr lvl="2">
              <a:buFont typeface="Arial" panose="020B0604020202020204" pitchFamily="34" charset="0"/>
              <a:buChar char="•"/>
            </a:pPr>
            <a:r>
              <a:rPr lang="en-US" sz="1700" dirty="0">
                <a:latin typeface="Garamond" panose="02020404030301010803" pitchFamily="18" charset="0"/>
              </a:rPr>
              <a:t>Email Mailing Lists</a:t>
            </a:r>
          </a:p>
          <a:p>
            <a:pPr lvl="3">
              <a:buFont typeface="Arial" panose="020B0604020202020204" pitchFamily="34" charset="0"/>
              <a:buChar char="•"/>
            </a:pPr>
            <a:r>
              <a:rPr lang="en-US" sz="1700" dirty="0">
                <a:latin typeface="Garamond" panose="02020404030301010803" pitchFamily="18" charset="0"/>
              </a:rPr>
              <a:t>“An email mailing list for the purposes of these Rules is defined as lists containing “</a:t>
            </a:r>
            <a:r>
              <a:rPr lang="en-US" sz="1700" dirty="0" err="1">
                <a:latin typeface="Garamond" panose="02020404030301010803" pitchFamily="18" charset="0"/>
              </a:rPr>
              <a:t>virginia.edu</a:t>
            </a:r>
            <a:r>
              <a:rPr lang="en-US" sz="1700" dirty="0">
                <a:latin typeface="Garamond" panose="02020404030301010803" pitchFamily="18" charset="0"/>
              </a:rPr>
              <a:t>” in the full address. These include but are not limited to “</a:t>
            </a:r>
            <a:r>
              <a:rPr lang="en-US" sz="1700" dirty="0" err="1">
                <a:latin typeface="Garamond" panose="02020404030301010803" pitchFamily="18" charset="0"/>
              </a:rPr>
              <a:t>mailman.virginia.edu</a:t>
            </a:r>
            <a:r>
              <a:rPr lang="en-US" sz="1700" dirty="0">
                <a:latin typeface="Garamond" panose="02020404030301010803" pitchFamily="18" charset="0"/>
              </a:rPr>
              <a:t>” lists, “</a:t>
            </a:r>
            <a:r>
              <a:rPr lang="en-US" sz="1700" dirty="0" err="1">
                <a:latin typeface="Garamond" panose="02020404030301010803" pitchFamily="18" charset="0"/>
              </a:rPr>
              <a:t>toolkit.itc.virginia.edu</a:t>
            </a:r>
            <a:r>
              <a:rPr lang="en-US" sz="1700" dirty="0">
                <a:latin typeface="Garamond" panose="02020404030301010803" pitchFamily="18" charset="0"/>
              </a:rPr>
              <a:t>” lists, and other official and unofficial email lists for classes and student organizations.”</a:t>
            </a:r>
          </a:p>
          <a:p>
            <a:pPr>
              <a:buFont typeface="Wingdings" panose="05000000000000000000" pitchFamily="2" charset="2"/>
              <a:buChar char="q"/>
            </a:pPr>
            <a:r>
              <a:rPr lang="en-US" sz="2000" dirty="0">
                <a:latin typeface="Garamond" panose="02020404030301010803" pitchFamily="18" charset="0"/>
              </a:rPr>
              <a:t> On-Grounds:</a:t>
            </a:r>
          </a:p>
          <a:p>
            <a:pPr lvl="1">
              <a:buFont typeface="Wingdings" panose="05000000000000000000" pitchFamily="2" charset="2"/>
              <a:buChar char="q"/>
            </a:pPr>
            <a:r>
              <a:rPr lang="en-US" sz="1600" dirty="0">
                <a:latin typeface="Garamond" panose="02020404030301010803" pitchFamily="18" charset="0"/>
              </a:rPr>
              <a:t> “All campaigning in University housing areas must be in compliance with rules and policies set forth by Residence Life and the University Record. In addition to these policies, individuals and organizations are required to adhere to additional restrictions set by Housing Department or Residence Life staff, including but not limited to Resident Advisors (RAs)”</a:t>
            </a:r>
          </a:p>
          <a:p>
            <a:pPr lvl="1">
              <a:buFont typeface="Wingdings" panose="05000000000000000000" pitchFamily="2" charset="2"/>
              <a:buChar char="q"/>
            </a:pPr>
            <a:r>
              <a:rPr lang="en-US" sz="1600" dirty="0">
                <a:latin typeface="Garamond" panose="02020404030301010803" pitchFamily="18" charset="0"/>
              </a:rPr>
              <a:t> “All campaigning in University Buildings and Facilities must be in compliance with rules set forth by the Undergraduate and Graduate Record and the appropriate University entity charged with maintenance of that building/facility. At the request of a candidate, the University Board of Elections shall investigate the rules of a University building/facility to ensure compliance.”</a:t>
            </a:r>
          </a:p>
          <a:p>
            <a:pPr lvl="2">
              <a:buFont typeface="Arial" panose="020B0604020202020204" pitchFamily="34" charset="0"/>
              <a:buNone/>
            </a:pPr>
            <a:endParaRPr lang="en-US" sz="1600" dirty="0">
              <a:latin typeface="Garamond" panose="02020404030301010803" pitchFamily="18" charset="0"/>
            </a:endParaRPr>
          </a:p>
          <a:p>
            <a:pPr>
              <a:buFont typeface="Arial" panose="020B0604020202020204" pitchFamily="34" charset="0"/>
              <a:buChar char="•"/>
            </a:pPr>
            <a:r>
              <a:rPr lang="en-US" sz="2200" dirty="0">
                <a:latin typeface="Garamond" panose="02020404030301010803" pitchFamily="18" charset="0"/>
              </a:rPr>
              <a:t>All campaign materials or messages, except for chalk messages as described in Section II.B.1(d), shall bear a visible or audible disclaimer stating who paid for the material or message. Disclaimer shall specifically state “Paid for by [full name of individual(s) or group(s) who paid for the material or message].”</a:t>
            </a:r>
          </a:p>
          <a:p>
            <a:pPr>
              <a:buFont typeface="Arial" panose="020B0604020202020204" pitchFamily="34" charset="0"/>
              <a:buChar char="•"/>
            </a:pPr>
            <a:r>
              <a:rPr lang="en-US" sz="2200" dirty="0">
                <a:latin typeface="Garamond" panose="02020404030301010803" pitchFamily="18" charset="0"/>
              </a:rPr>
              <a:t>Report all violations to </a:t>
            </a:r>
            <a:r>
              <a:rPr lang="en-US" sz="2200" dirty="0">
                <a:latin typeface="Garamond" panose="02020404030301010803" pitchFamily="18" charset="0"/>
                <a:hlinkClick r:id="rId3"/>
              </a:rPr>
              <a:t>ube-rules@virginia.edu</a:t>
            </a:r>
            <a:endParaRPr lang="en-US" sz="2200" dirty="0">
              <a:latin typeface="Garamond" panose="02020404030301010803" pitchFamily="18" charset="0"/>
            </a:endParaRPr>
          </a:p>
          <a:p>
            <a:pPr>
              <a:buFont typeface="Arial" panose="020B0604020202020204" pitchFamily="34" charset="0"/>
              <a:buChar char="•"/>
            </a:pPr>
            <a:r>
              <a:rPr lang="en-US" sz="2200" dirty="0">
                <a:latin typeface="Garamond" panose="02020404030301010803" pitchFamily="18" charset="0"/>
              </a:rPr>
              <a:t>If required, UBE will go through a dispute resolution process. More information about the dispute process can be found on </a:t>
            </a:r>
            <a:r>
              <a:rPr lang="en-US" sz="2200" dirty="0" err="1">
                <a:latin typeface="Garamond" panose="02020404030301010803" pitchFamily="18" charset="0"/>
              </a:rPr>
              <a:t>UVaVote.com</a:t>
            </a:r>
            <a:r>
              <a:rPr lang="en-US" sz="2200" dirty="0">
                <a:latin typeface="Garamond" panose="02020404030301010803" pitchFamily="18" charset="0"/>
              </a:rPr>
              <a:t> </a:t>
            </a:r>
          </a:p>
          <a:p>
            <a:pPr lvl="2">
              <a:buFont typeface="Arial" panose="020B0604020202020204" pitchFamily="34" charset="0"/>
              <a:buNone/>
            </a:pPr>
            <a:endParaRPr lang="en-US" sz="1600" dirty="0">
              <a:latin typeface="Garamond" panose="02020404030301010803" pitchFamily="18" charset="0"/>
            </a:endParaRPr>
          </a:p>
        </p:txBody>
      </p:sp>
    </p:spTree>
    <p:extLst>
      <p:ext uri="{BB962C8B-B14F-4D97-AF65-F5344CB8AC3E}">
        <p14:creationId xmlns:p14="http://schemas.microsoft.com/office/powerpoint/2010/main" val="2702903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dirty="0">
                <a:latin typeface="Garamond" panose="02020404030301010803" pitchFamily="18" charset="0"/>
              </a:rPr>
              <a:t>Section II: Campaigning and Electioneering</a:t>
            </a:r>
          </a:p>
          <a:p>
            <a:pPr lvl="1">
              <a:buFont typeface="Wingdings" panose="05000000000000000000" pitchFamily="2" charset="2"/>
              <a:buChar char="q"/>
            </a:pPr>
            <a:r>
              <a:rPr lang="en-US" dirty="0">
                <a:latin typeface="Garamond" panose="02020404030301010803" pitchFamily="18" charset="0"/>
              </a:rPr>
              <a:t> Campaign Materials:</a:t>
            </a:r>
          </a:p>
          <a:p>
            <a:pPr lvl="2">
              <a:buFont typeface="Arial" panose="020B0604020202020204" pitchFamily="34" charset="0"/>
              <a:buChar char="•"/>
            </a:pPr>
            <a:r>
              <a:rPr lang="en-US" sz="1600" dirty="0">
                <a:latin typeface="Garamond" panose="02020404030301010803" pitchFamily="18" charset="0"/>
              </a:rPr>
              <a:t>All campaign materials or messages, except for chalk messages as described in Section II.B.1(d), shall bear a visible or audible disclaimer stating who paid for the material or message. Disclaimer shall specifically state “Paid for by [full name of individual(s) or group(s) who paid for the material or message].”</a:t>
            </a:r>
          </a:p>
          <a:p>
            <a:pPr lvl="2">
              <a:buFont typeface="Arial" panose="020B0604020202020204" pitchFamily="34" charset="0"/>
              <a:buChar char="•"/>
            </a:pPr>
            <a:r>
              <a:rPr lang="en-US" sz="1600" dirty="0">
                <a:latin typeface="Garamond" panose="02020404030301010803" pitchFamily="18" charset="0"/>
              </a:rPr>
              <a:t>“One flyer or poster, not to exceed 11” by 17” in size, is permitted on each general purpose bulletin board at the direction of each candidate. Academic department bulletin boards are not to be used for campaign messages or materials. In addition, flyers and posters are not permitted on lamp posts, columns, pavement, outside walkways, railings, or doors.”</a:t>
            </a:r>
          </a:p>
          <a:p>
            <a:pPr lvl="2">
              <a:buFont typeface="Arial" panose="020B0604020202020204" pitchFamily="34" charset="0"/>
              <a:buChar char="•"/>
            </a:pPr>
            <a:r>
              <a:rPr lang="en-US" sz="1600" dirty="0">
                <a:latin typeface="Garamond" panose="02020404030301010803" pitchFamily="18" charset="0"/>
              </a:rPr>
              <a:t>“Chalk messages must be limited to concrete, horizontal surfaces that are open to the sky, permitting messages to be washed away naturally. Chalk on brick, slate, or other non-concrete surfaces is impermissible. At no time may chalk messages be made on any building. The use of spray chalk or line chalk is strictly prohibited on any surface at any time.”</a:t>
            </a:r>
          </a:p>
          <a:p>
            <a:pPr lvl="2">
              <a:buFont typeface="Arial" panose="020B0604020202020204" pitchFamily="34" charset="0"/>
              <a:buChar char="•"/>
            </a:pPr>
            <a:r>
              <a:rPr lang="en-US" sz="1600" dirty="0">
                <a:latin typeface="Garamond" panose="02020404030301010803" pitchFamily="18" charset="0"/>
              </a:rPr>
              <a:t>These are merely excerpts, please see the complete Rules and Regulations here: http://bit.ly/1AKhkL</a:t>
            </a:r>
          </a:p>
          <a:p>
            <a:pPr>
              <a:buFont typeface="Wingdings" panose="05000000000000000000" pitchFamily="2" charset="2"/>
              <a:buChar char="q"/>
            </a:pPr>
            <a:r>
              <a:rPr lang="en-US" sz="1800" dirty="0">
                <a:latin typeface="Garamond" panose="02020404030301010803" pitchFamily="18" charset="0"/>
              </a:rPr>
              <a:t> Electronic Campaigning:</a:t>
            </a:r>
          </a:p>
          <a:p>
            <a:pPr lvl="2">
              <a:buFont typeface="Arial" panose="020B0604020202020204" pitchFamily="34" charset="0"/>
              <a:buChar char="•"/>
            </a:pPr>
            <a:r>
              <a:rPr lang="en-US" sz="1700" dirty="0">
                <a:latin typeface="Garamond" panose="02020404030301010803" pitchFamily="18" charset="0"/>
              </a:rPr>
              <a:t>“Altering screen savers, internet browsers, or other computer settings on University computers is </a:t>
            </a:r>
            <a:r>
              <a:rPr lang="en-US" sz="1700" u="sng" dirty="0">
                <a:latin typeface="Garamond" panose="02020404030301010803" pitchFamily="18" charset="0"/>
              </a:rPr>
              <a:t>impermissible</a:t>
            </a:r>
            <a:r>
              <a:rPr lang="en-US" sz="1700" dirty="0">
                <a:latin typeface="Garamond" panose="02020404030301010803" pitchFamily="18" charset="0"/>
              </a:rPr>
              <a:t>. Similar actions on personal and private computers are impermissible without the consent of a computer owner. Using chain e-mails or messages, spam mail, broadcast e-mails, or broadcast instant messages are also prohibited. Spam mail is defined as sending mail to people with whom the candidate cannot reasonably assert a personal relationship”</a:t>
            </a:r>
          </a:p>
          <a:p>
            <a:pPr lvl="2">
              <a:buFont typeface="Arial" panose="020B0604020202020204" pitchFamily="34" charset="0"/>
              <a:buChar char="•"/>
            </a:pPr>
            <a:r>
              <a:rPr lang="en-US" sz="1700" dirty="0">
                <a:latin typeface="Garamond" panose="02020404030301010803" pitchFamily="18" charset="0"/>
              </a:rPr>
              <a:t>Email Mailing Lists</a:t>
            </a:r>
          </a:p>
          <a:p>
            <a:pPr lvl="3">
              <a:buFont typeface="Arial" panose="020B0604020202020204" pitchFamily="34" charset="0"/>
              <a:buChar char="•"/>
            </a:pPr>
            <a:r>
              <a:rPr lang="en-US" sz="1700" dirty="0">
                <a:latin typeface="Garamond" panose="02020404030301010803" pitchFamily="18" charset="0"/>
              </a:rPr>
              <a:t>“An email mailing list for the purposes of these Rules is defined as lists containing “</a:t>
            </a:r>
            <a:r>
              <a:rPr lang="en-US" sz="1700" dirty="0" err="1">
                <a:latin typeface="Garamond" panose="02020404030301010803" pitchFamily="18" charset="0"/>
              </a:rPr>
              <a:t>virginia.edu</a:t>
            </a:r>
            <a:r>
              <a:rPr lang="en-US" sz="1700" dirty="0">
                <a:latin typeface="Garamond" panose="02020404030301010803" pitchFamily="18" charset="0"/>
              </a:rPr>
              <a:t>” in the full address. These include but are not limited to “</a:t>
            </a:r>
            <a:r>
              <a:rPr lang="en-US" sz="1700" dirty="0" err="1">
                <a:latin typeface="Garamond" panose="02020404030301010803" pitchFamily="18" charset="0"/>
              </a:rPr>
              <a:t>mailman.virginia.edu</a:t>
            </a:r>
            <a:r>
              <a:rPr lang="en-US" sz="1700" dirty="0">
                <a:latin typeface="Garamond" panose="02020404030301010803" pitchFamily="18" charset="0"/>
              </a:rPr>
              <a:t>” lists, “</a:t>
            </a:r>
            <a:r>
              <a:rPr lang="en-US" sz="1700" dirty="0" err="1">
                <a:latin typeface="Garamond" panose="02020404030301010803" pitchFamily="18" charset="0"/>
              </a:rPr>
              <a:t>toolkit.itc.virginia.edu</a:t>
            </a:r>
            <a:r>
              <a:rPr lang="en-US" sz="1700" dirty="0">
                <a:latin typeface="Garamond" panose="02020404030301010803" pitchFamily="18" charset="0"/>
              </a:rPr>
              <a:t>” lists, and other official and unofficial email lists for classes and student organizations.”</a:t>
            </a:r>
          </a:p>
          <a:p>
            <a:pPr>
              <a:buFont typeface="Wingdings" panose="05000000000000000000" pitchFamily="2" charset="2"/>
              <a:buChar char="q"/>
            </a:pPr>
            <a:r>
              <a:rPr lang="en-US" sz="2000" dirty="0">
                <a:latin typeface="Garamond" panose="02020404030301010803" pitchFamily="18" charset="0"/>
              </a:rPr>
              <a:t> On-Grounds:</a:t>
            </a:r>
          </a:p>
          <a:p>
            <a:pPr lvl="1">
              <a:buFont typeface="Wingdings" panose="05000000000000000000" pitchFamily="2" charset="2"/>
              <a:buChar char="q"/>
            </a:pPr>
            <a:r>
              <a:rPr lang="en-US" sz="1600" dirty="0">
                <a:latin typeface="Garamond" panose="02020404030301010803" pitchFamily="18" charset="0"/>
              </a:rPr>
              <a:t> “All campaigning in University housing areas must be in compliance with rules and policies set forth by Residence Life and the University Record. In addition to these policies, individuals and organizations are required to adhere to additional restrictions set by Housing Department or Residence Life staff, including but not limited to Resident Advisors (RAs)”</a:t>
            </a:r>
          </a:p>
          <a:p>
            <a:pPr lvl="1">
              <a:buFont typeface="Wingdings" panose="05000000000000000000" pitchFamily="2" charset="2"/>
              <a:buChar char="q"/>
            </a:pPr>
            <a:r>
              <a:rPr lang="en-US" sz="1600" dirty="0">
                <a:latin typeface="Garamond" panose="02020404030301010803" pitchFamily="18" charset="0"/>
              </a:rPr>
              <a:t> “All campaigning in University Buildings and Facilities must be in compliance with rules set forth by the Undergraduate and Graduate Record and the appropriate University entity charged with maintenance of that building/facility. At the request of a candidate, the University Board of Elections shall investigate the rules of a University building/facility to ensure compliance.”</a:t>
            </a:r>
          </a:p>
          <a:p>
            <a:pPr lvl="2">
              <a:buFont typeface="Arial" panose="020B0604020202020204" pitchFamily="34" charset="0"/>
              <a:buNone/>
            </a:pPr>
            <a:endParaRPr lang="en-US" sz="1600" dirty="0">
              <a:latin typeface="Garamond" panose="02020404030301010803" pitchFamily="18" charset="0"/>
            </a:endParaRPr>
          </a:p>
          <a:p>
            <a:pPr>
              <a:buFont typeface="Arial" panose="020B0604020202020204" pitchFamily="34" charset="0"/>
              <a:buChar char="•"/>
            </a:pPr>
            <a:r>
              <a:rPr lang="en-US" sz="2200" dirty="0">
                <a:latin typeface="Garamond" panose="02020404030301010803" pitchFamily="18" charset="0"/>
              </a:rPr>
              <a:t>All campaign materials or messages, except for chalk messages as described in Section II.B.1(d), shall bear a visible or audible disclaimer stating who paid for the material or message. Disclaimer shall specifically state “Paid for by [full name of individual(s) or group(s) who paid for the material or message].”</a:t>
            </a:r>
          </a:p>
          <a:p>
            <a:pPr>
              <a:buFont typeface="Arial" panose="020B0604020202020204" pitchFamily="34" charset="0"/>
              <a:buChar char="•"/>
            </a:pPr>
            <a:r>
              <a:rPr lang="en-US" sz="2200" dirty="0">
                <a:latin typeface="Garamond" panose="02020404030301010803" pitchFamily="18" charset="0"/>
              </a:rPr>
              <a:t>Report all violations to </a:t>
            </a:r>
            <a:r>
              <a:rPr lang="en-US" sz="2200" dirty="0">
                <a:latin typeface="Garamond" panose="02020404030301010803" pitchFamily="18" charset="0"/>
                <a:hlinkClick r:id="rId3"/>
              </a:rPr>
              <a:t>ube-rules@virginia.edu</a:t>
            </a:r>
            <a:endParaRPr lang="en-US" sz="2200" dirty="0">
              <a:latin typeface="Garamond" panose="02020404030301010803" pitchFamily="18" charset="0"/>
            </a:endParaRPr>
          </a:p>
          <a:p>
            <a:pPr>
              <a:buFont typeface="Arial" panose="020B0604020202020204" pitchFamily="34" charset="0"/>
              <a:buChar char="•"/>
            </a:pPr>
            <a:r>
              <a:rPr lang="en-US" sz="2200" dirty="0">
                <a:latin typeface="Garamond" panose="02020404030301010803" pitchFamily="18" charset="0"/>
              </a:rPr>
              <a:t>If required, UBE will go through a dispute resolution process. More information about the dispute process can be found on </a:t>
            </a:r>
            <a:r>
              <a:rPr lang="en-US" sz="2200" dirty="0" err="1">
                <a:latin typeface="Garamond" panose="02020404030301010803" pitchFamily="18" charset="0"/>
              </a:rPr>
              <a:t>UVaVote.com</a:t>
            </a:r>
            <a:r>
              <a:rPr lang="en-US" sz="2200" dirty="0">
                <a:latin typeface="Garamond" panose="02020404030301010803" pitchFamily="18" charset="0"/>
              </a:rPr>
              <a:t> </a:t>
            </a:r>
          </a:p>
          <a:p>
            <a:pPr lvl="2">
              <a:buFont typeface="Arial" panose="020B0604020202020204" pitchFamily="34" charset="0"/>
              <a:buNone/>
            </a:pPr>
            <a:endParaRPr lang="en-US" sz="1600" dirty="0">
              <a:latin typeface="Garamond" panose="02020404030301010803" pitchFamily="18" charset="0"/>
            </a:endParaRPr>
          </a:p>
        </p:txBody>
      </p:sp>
    </p:spTree>
    <p:extLst>
      <p:ext uri="{BB962C8B-B14F-4D97-AF65-F5344CB8AC3E}">
        <p14:creationId xmlns:p14="http://schemas.microsoft.com/office/powerpoint/2010/main" val="2442966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2261851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97025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2556226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499207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792608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51778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369630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343903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61112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21111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2589066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3873920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2832166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4290848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45545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dirty="0"/>
              <a:t>Expenditure reporting will be done through Google Forms.</a:t>
            </a:r>
          </a:p>
          <a:p>
            <a:pPr>
              <a:spcBef>
                <a:spcPts val="0"/>
              </a:spcBef>
              <a:buNone/>
            </a:pPr>
            <a:r>
              <a:rPr lang="en-US" dirty="0"/>
              <a:t>- You submit one whether you spend anything or not</a:t>
            </a:r>
            <a:endParaRPr dirty="0"/>
          </a:p>
        </p:txBody>
      </p:sp>
    </p:spTree>
    <p:extLst>
      <p:ext uri="{BB962C8B-B14F-4D97-AF65-F5344CB8AC3E}">
        <p14:creationId xmlns:p14="http://schemas.microsoft.com/office/powerpoint/2010/main" val="1591077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7"/>
        <p:cNvGrpSpPr/>
        <p:nvPr/>
      </p:nvGrpSpPr>
      <p:grpSpPr>
        <a:xfrm>
          <a:off x="0" y="0"/>
          <a:ext cx="0" cy="0"/>
          <a:chOff x="0" y="0"/>
          <a:chExt cx="0" cy="0"/>
        </a:xfrm>
      </p:grpSpPr>
      <p:sp>
        <p:nvSpPr>
          <p:cNvPr id="8" name="Shape 8"/>
          <p:cNvSpPr/>
          <p:nvPr/>
        </p:nvSpPr>
        <p:spPr>
          <a:xfrm>
            <a:off x="218925" y="-9675"/>
            <a:ext cx="5276875" cy="5167075"/>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9" name="Shape 9"/>
          <p:cNvSpPr/>
          <p:nvPr/>
        </p:nvSpPr>
        <p:spPr>
          <a:xfrm>
            <a:off x="-9675" y="-9675"/>
            <a:ext cx="5276875" cy="5167075"/>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
        <p:nvSpPr>
          <p:cNvPr id="10" name="Shape 10"/>
          <p:cNvSpPr txBox="1">
            <a:spLocks noGrp="1"/>
          </p:cNvSpPr>
          <p:nvPr>
            <p:ph type="ctrTitle"/>
          </p:nvPr>
        </p:nvSpPr>
        <p:spPr>
          <a:xfrm>
            <a:off x="648300" y="3404550"/>
            <a:ext cx="3530700" cy="1181999"/>
          </a:xfrm>
          <a:prstGeom prst="rect">
            <a:avLst/>
          </a:prstGeom>
        </p:spPr>
        <p:txBody>
          <a:bodyPr lIns="91425" tIns="91425" rIns="91425" bIns="91425" anchor="b" anchorCtr="0"/>
          <a:lstStyle>
            <a:lvl1pPr>
              <a:spcBef>
                <a:spcPts val="0"/>
              </a:spcBef>
              <a:buSzPct val="100000"/>
              <a:defRPr sz="3000"/>
            </a:lvl1pPr>
            <a:lvl2pPr>
              <a:spcBef>
                <a:spcPts val="0"/>
              </a:spcBef>
              <a:buSzPct val="100000"/>
              <a:defRPr sz="3000"/>
            </a:lvl2pPr>
            <a:lvl3pPr>
              <a:spcBef>
                <a:spcPts val="0"/>
              </a:spcBef>
              <a:buSzPct val="100000"/>
              <a:defRPr sz="3000"/>
            </a:lvl3pPr>
            <a:lvl4pPr>
              <a:spcBef>
                <a:spcPts val="0"/>
              </a:spcBef>
              <a:buSzPct val="100000"/>
              <a:defRPr sz="3000"/>
            </a:lvl4pPr>
            <a:lvl5pPr>
              <a:spcBef>
                <a:spcPts val="0"/>
              </a:spcBef>
              <a:buSzPct val="100000"/>
              <a:defRPr sz="3000"/>
            </a:lvl5pPr>
            <a:lvl6pPr>
              <a:spcBef>
                <a:spcPts val="0"/>
              </a:spcBef>
              <a:buSzPct val="100000"/>
              <a:defRPr sz="3000"/>
            </a:lvl6pPr>
            <a:lvl7pPr>
              <a:spcBef>
                <a:spcPts val="0"/>
              </a:spcBef>
              <a:buSzPct val="100000"/>
              <a:defRPr sz="3000"/>
            </a:lvl7pPr>
            <a:lvl8pPr>
              <a:spcBef>
                <a:spcPts val="0"/>
              </a:spcBef>
              <a:buSzPct val="100000"/>
              <a:defRPr sz="3000"/>
            </a:lvl8pPr>
            <a:lvl9pPr>
              <a:spcBef>
                <a:spcPts val="0"/>
              </a:spcBef>
              <a:buSzPct val="100000"/>
              <a:defRPr sz="30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p:nvPr/>
        </p:nvSpPr>
        <p:spPr>
          <a:xfrm>
            <a:off x="22860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58" name="Shape 58"/>
          <p:cNvSpPr/>
          <p:nvPr/>
        </p:nvSpPr>
        <p:spPr>
          <a:xfrm>
            <a:off x="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Empty">
    <p:spTree>
      <p:nvGrpSpPr>
        <p:cNvPr id="1" name="Shape 5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11"/>
        <p:cNvGrpSpPr/>
        <p:nvPr/>
      </p:nvGrpSpPr>
      <p:grpSpPr>
        <a:xfrm>
          <a:off x="0" y="0"/>
          <a:ext cx="0" cy="0"/>
          <a:chOff x="0" y="0"/>
          <a:chExt cx="0" cy="0"/>
        </a:xfrm>
      </p:grpSpPr>
      <p:sp>
        <p:nvSpPr>
          <p:cNvPr id="12" name="Shape 12"/>
          <p:cNvSpPr/>
          <p:nvPr/>
        </p:nvSpPr>
        <p:spPr>
          <a:xfrm>
            <a:off x="218925" y="-9675"/>
            <a:ext cx="5276875" cy="5167075"/>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13" name="Shape 13"/>
          <p:cNvSpPr/>
          <p:nvPr/>
        </p:nvSpPr>
        <p:spPr>
          <a:xfrm>
            <a:off x="-9675" y="-9675"/>
            <a:ext cx="5276875" cy="5167075"/>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
        <p:nvSpPr>
          <p:cNvPr id="14" name="Shape 14"/>
          <p:cNvSpPr txBox="1">
            <a:spLocks noGrp="1"/>
          </p:cNvSpPr>
          <p:nvPr>
            <p:ph type="ctrTitle"/>
          </p:nvPr>
        </p:nvSpPr>
        <p:spPr>
          <a:xfrm>
            <a:off x="648300" y="1583350"/>
            <a:ext cx="3522300" cy="2989799"/>
          </a:xfrm>
          <a:prstGeom prst="rect">
            <a:avLst/>
          </a:prstGeom>
        </p:spPr>
        <p:txBody>
          <a:bodyPr lIns="91425" tIns="91425" rIns="91425" bIns="91425" anchor="b" anchorCtr="0"/>
          <a:lstStyle>
            <a:lvl1pPr rtl="0">
              <a:spcBef>
                <a:spcPts val="0"/>
              </a:spcBef>
              <a:buSzPct val="100000"/>
              <a:defRPr sz="3000"/>
            </a:lvl1pPr>
            <a:lvl2pPr rtl="0">
              <a:spcBef>
                <a:spcPts val="0"/>
              </a:spcBef>
              <a:buSzPct val="100000"/>
              <a:defRPr sz="3000"/>
            </a:lvl2pPr>
            <a:lvl3pPr rtl="0">
              <a:spcBef>
                <a:spcPts val="0"/>
              </a:spcBef>
              <a:buSzPct val="100000"/>
              <a:defRPr sz="3000"/>
            </a:lvl3pPr>
            <a:lvl4pPr rtl="0">
              <a:spcBef>
                <a:spcPts val="0"/>
              </a:spcBef>
              <a:buSzPct val="100000"/>
              <a:defRPr sz="3000"/>
            </a:lvl4pPr>
            <a:lvl5pPr rtl="0">
              <a:spcBef>
                <a:spcPts val="0"/>
              </a:spcBef>
              <a:buSzPct val="100000"/>
              <a:defRPr sz="3000"/>
            </a:lvl5pPr>
            <a:lvl6pPr rtl="0">
              <a:spcBef>
                <a:spcPts val="0"/>
              </a:spcBef>
              <a:buSzPct val="100000"/>
              <a:defRPr sz="3000"/>
            </a:lvl6pPr>
            <a:lvl7pPr rtl="0">
              <a:spcBef>
                <a:spcPts val="0"/>
              </a:spcBef>
              <a:buSzPct val="100000"/>
              <a:defRPr sz="3000"/>
            </a:lvl7pPr>
            <a:lvl8pPr rtl="0">
              <a:spcBef>
                <a:spcPts val="0"/>
              </a:spcBef>
              <a:buSzPct val="100000"/>
              <a:defRPr sz="3000"/>
            </a:lvl8pPr>
            <a:lvl9pPr rtl="0">
              <a:spcBef>
                <a:spcPts val="0"/>
              </a:spcBef>
              <a:buSzPct val="100000"/>
              <a:defRPr sz="3000"/>
            </a:lvl9pPr>
          </a:lstStyle>
          <a:p>
            <a:endParaRPr/>
          </a:p>
        </p:txBody>
      </p:sp>
      <p:sp>
        <p:nvSpPr>
          <p:cNvPr id="15" name="Shape 15"/>
          <p:cNvSpPr txBox="1">
            <a:spLocks noGrp="1"/>
          </p:cNvSpPr>
          <p:nvPr>
            <p:ph type="subTitle" idx="1"/>
          </p:nvPr>
        </p:nvSpPr>
        <p:spPr>
          <a:xfrm>
            <a:off x="6724950" y="3494300"/>
            <a:ext cx="1906199" cy="1031699"/>
          </a:xfrm>
          <a:prstGeom prst="rect">
            <a:avLst/>
          </a:prstGeom>
        </p:spPr>
        <p:txBody>
          <a:bodyPr lIns="91425" tIns="91425" rIns="91425" bIns="91425" anchor="b" anchorCtr="0"/>
          <a:lstStyle>
            <a:lvl1pPr algn="r" rtl="0">
              <a:spcBef>
                <a:spcPts val="0"/>
              </a:spcBef>
              <a:buClr>
                <a:srgbClr val="FFFFFF"/>
              </a:buClr>
              <a:buSzPct val="100000"/>
              <a:buNone/>
              <a:defRPr sz="1800">
                <a:solidFill>
                  <a:srgbClr val="FFFFFF"/>
                </a:solidFill>
              </a:defRPr>
            </a:lvl1pPr>
            <a:lvl2pPr algn="r" rtl="0">
              <a:spcBef>
                <a:spcPts val="0"/>
              </a:spcBef>
              <a:buClr>
                <a:srgbClr val="FFFFFF"/>
              </a:buClr>
              <a:buSzPct val="100000"/>
              <a:buNone/>
              <a:defRPr sz="1800">
                <a:solidFill>
                  <a:srgbClr val="FFFFFF"/>
                </a:solidFill>
              </a:defRPr>
            </a:lvl2pPr>
            <a:lvl3pPr algn="r" rtl="0">
              <a:spcBef>
                <a:spcPts val="0"/>
              </a:spcBef>
              <a:buClr>
                <a:srgbClr val="FFFFFF"/>
              </a:buClr>
              <a:buSzPct val="100000"/>
              <a:buNone/>
              <a:defRPr sz="1800">
                <a:solidFill>
                  <a:srgbClr val="FFFFFF"/>
                </a:solidFill>
              </a:defRPr>
            </a:lvl3pPr>
            <a:lvl4pPr algn="r" rtl="0">
              <a:spcBef>
                <a:spcPts val="0"/>
              </a:spcBef>
              <a:buClr>
                <a:srgbClr val="FFFFFF"/>
              </a:buClr>
              <a:buSzPct val="100000"/>
              <a:buNone/>
              <a:defRPr sz="1800">
                <a:solidFill>
                  <a:srgbClr val="FFFFFF"/>
                </a:solidFill>
              </a:defRPr>
            </a:lvl4pPr>
            <a:lvl5pPr algn="r" rtl="0">
              <a:spcBef>
                <a:spcPts val="0"/>
              </a:spcBef>
              <a:buClr>
                <a:srgbClr val="FFFFFF"/>
              </a:buClr>
              <a:buSzPct val="100000"/>
              <a:buNone/>
              <a:defRPr sz="1800">
                <a:solidFill>
                  <a:srgbClr val="FFFFFF"/>
                </a:solidFill>
              </a:defRPr>
            </a:lvl5pPr>
            <a:lvl6pPr algn="r" rtl="0">
              <a:spcBef>
                <a:spcPts val="0"/>
              </a:spcBef>
              <a:buClr>
                <a:srgbClr val="FFFFFF"/>
              </a:buClr>
              <a:buSzPct val="100000"/>
              <a:buNone/>
              <a:defRPr sz="1800">
                <a:solidFill>
                  <a:srgbClr val="FFFFFF"/>
                </a:solidFill>
              </a:defRPr>
            </a:lvl6pPr>
            <a:lvl7pPr algn="r" rtl="0">
              <a:spcBef>
                <a:spcPts val="0"/>
              </a:spcBef>
              <a:buClr>
                <a:srgbClr val="FFFFFF"/>
              </a:buClr>
              <a:buSzPct val="100000"/>
              <a:buNone/>
              <a:defRPr sz="1800">
                <a:solidFill>
                  <a:srgbClr val="FFFFFF"/>
                </a:solidFill>
              </a:defRPr>
            </a:lvl7pPr>
            <a:lvl8pPr algn="r" rtl="0">
              <a:spcBef>
                <a:spcPts val="0"/>
              </a:spcBef>
              <a:buClr>
                <a:srgbClr val="FFFFFF"/>
              </a:buClr>
              <a:buSzPct val="100000"/>
              <a:buNone/>
              <a:defRPr sz="1800">
                <a:solidFill>
                  <a:srgbClr val="FFFFFF"/>
                </a:solidFill>
              </a:defRPr>
            </a:lvl8pPr>
            <a:lvl9pPr algn="r" rtl="0">
              <a:spcBef>
                <a:spcPts val="0"/>
              </a:spcBef>
              <a:buClr>
                <a:srgbClr val="FFFFFF"/>
              </a:buClr>
              <a:buSzPct val="100000"/>
              <a:buNone/>
              <a:defRPr sz="1800">
                <a:solidFill>
                  <a:srgbClr val="FFFFFF"/>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 1 column + image">
    <p:spTree>
      <p:nvGrpSpPr>
        <p:cNvPr id="1" name="Shape 16"/>
        <p:cNvGrpSpPr/>
        <p:nvPr/>
      </p:nvGrpSpPr>
      <p:grpSpPr>
        <a:xfrm>
          <a:off x="0" y="0"/>
          <a:ext cx="0" cy="0"/>
          <a:chOff x="0" y="0"/>
          <a:chExt cx="0" cy="0"/>
        </a:xfrm>
      </p:grpSpPr>
      <p:sp>
        <p:nvSpPr>
          <p:cNvPr id="17" name="Shape 17"/>
          <p:cNvSpPr/>
          <p:nvPr/>
        </p:nvSpPr>
        <p:spPr>
          <a:xfrm>
            <a:off x="218925" y="-9675"/>
            <a:ext cx="5276875" cy="5167075"/>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18" name="Shape 18"/>
          <p:cNvSpPr/>
          <p:nvPr/>
        </p:nvSpPr>
        <p:spPr>
          <a:xfrm>
            <a:off x="-9675" y="-9675"/>
            <a:ext cx="5276875" cy="5167075"/>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
        <p:nvSpPr>
          <p:cNvPr id="19" name="Shape 19"/>
          <p:cNvSpPr txBox="1">
            <a:spLocks noGrp="1"/>
          </p:cNvSpPr>
          <p:nvPr>
            <p:ph type="title"/>
          </p:nvPr>
        </p:nvSpPr>
        <p:spPr>
          <a:xfrm>
            <a:off x="838309" y="1807900"/>
            <a:ext cx="3148199" cy="4856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 name="Shape 20"/>
          <p:cNvSpPr txBox="1">
            <a:spLocks noGrp="1"/>
          </p:cNvSpPr>
          <p:nvPr>
            <p:ph type="body" idx="1"/>
          </p:nvPr>
        </p:nvSpPr>
        <p:spPr>
          <a:xfrm>
            <a:off x="838250" y="2419350"/>
            <a:ext cx="3148199" cy="2255700"/>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Quote">
    <p:spTree>
      <p:nvGrpSpPr>
        <p:cNvPr id="1" name="Shape 25"/>
        <p:cNvGrpSpPr/>
        <p:nvPr/>
      </p:nvGrpSpPr>
      <p:grpSpPr>
        <a:xfrm>
          <a:off x="0" y="0"/>
          <a:ext cx="0" cy="0"/>
          <a:chOff x="0" y="0"/>
          <a:chExt cx="0" cy="0"/>
        </a:xfrm>
      </p:grpSpPr>
      <p:sp>
        <p:nvSpPr>
          <p:cNvPr id="26" name="Shape 26"/>
          <p:cNvSpPr/>
          <p:nvPr/>
        </p:nvSpPr>
        <p:spPr>
          <a:xfrm>
            <a:off x="22860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27" name="Shape 27"/>
          <p:cNvSpPr/>
          <p:nvPr/>
        </p:nvSpPr>
        <p:spPr>
          <a:xfrm>
            <a:off x="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28" name="Shape 28"/>
          <p:cNvSpPr txBox="1"/>
          <p:nvPr/>
        </p:nvSpPr>
        <p:spPr>
          <a:xfrm>
            <a:off x="799645" y="1612074"/>
            <a:ext cx="1957200" cy="653699"/>
          </a:xfrm>
          <a:prstGeom prst="rect">
            <a:avLst/>
          </a:prstGeom>
          <a:noFill/>
          <a:ln>
            <a:noFill/>
          </a:ln>
        </p:spPr>
        <p:txBody>
          <a:bodyPr lIns="91425" tIns="91425" rIns="91425" bIns="91425" anchor="t" anchorCtr="0">
            <a:noAutofit/>
          </a:bodyPr>
          <a:lstStyle/>
          <a:p>
            <a:pPr>
              <a:spcBef>
                <a:spcPts val="0"/>
              </a:spcBef>
              <a:buNone/>
            </a:pPr>
            <a:r>
              <a:rPr lang="en" sz="7200">
                <a:solidFill>
                  <a:srgbClr val="B7B7B7"/>
                </a:solidFill>
                <a:latin typeface="Montserrat"/>
                <a:ea typeface="Montserrat"/>
                <a:cs typeface="Montserrat"/>
                <a:sym typeface="Montserrat"/>
              </a:rPr>
              <a:t>“</a:t>
            </a:r>
          </a:p>
        </p:txBody>
      </p:sp>
      <p:sp>
        <p:nvSpPr>
          <p:cNvPr id="29" name="Shape 29"/>
          <p:cNvSpPr txBox="1">
            <a:spLocks noGrp="1"/>
          </p:cNvSpPr>
          <p:nvPr>
            <p:ph type="body" idx="1"/>
          </p:nvPr>
        </p:nvSpPr>
        <p:spPr>
          <a:xfrm>
            <a:off x="838250" y="2419350"/>
            <a:ext cx="5324100" cy="2255700"/>
          </a:xfrm>
          <a:prstGeom prst="rect">
            <a:avLst/>
          </a:prstGeom>
        </p:spPr>
        <p:txBody>
          <a:bodyPr lIns="91425" tIns="91425" rIns="91425" bIns="91425" anchor="t" anchorCtr="0"/>
          <a:lstStyle>
            <a:lvl1pPr rtl="0">
              <a:spcBef>
                <a:spcPts val="0"/>
              </a:spcBef>
              <a:buSzPct val="100000"/>
              <a:buFont typeface="Montserrat"/>
              <a:defRPr sz="2400">
                <a:latin typeface="Montserrat"/>
                <a:ea typeface="Montserrat"/>
                <a:cs typeface="Montserrat"/>
                <a:sym typeface="Montserrat"/>
              </a:defRPr>
            </a:lvl1pPr>
            <a:lvl2pPr rtl="0">
              <a:spcBef>
                <a:spcPts val="0"/>
              </a:spcBef>
              <a:buSzPct val="100000"/>
              <a:buFont typeface="Montserrat"/>
              <a:defRPr sz="2400">
                <a:latin typeface="Montserrat"/>
                <a:ea typeface="Montserrat"/>
                <a:cs typeface="Montserrat"/>
                <a:sym typeface="Montserrat"/>
              </a:defRPr>
            </a:lvl2pPr>
            <a:lvl3pPr rtl="0">
              <a:spcBef>
                <a:spcPts val="0"/>
              </a:spcBef>
              <a:buSzPct val="100000"/>
              <a:buFont typeface="Montserrat"/>
              <a:defRPr sz="2400">
                <a:latin typeface="Montserrat"/>
                <a:ea typeface="Montserrat"/>
                <a:cs typeface="Montserrat"/>
                <a:sym typeface="Montserrat"/>
              </a:defRPr>
            </a:lvl3pPr>
            <a:lvl4pPr rtl="0">
              <a:spcBef>
                <a:spcPts val="0"/>
              </a:spcBef>
              <a:buSzPct val="100000"/>
              <a:buFont typeface="Montserrat"/>
              <a:defRPr sz="2400">
                <a:latin typeface="Montserrat"/>
                <a:ea typeface="Montserrat"/>
                <a:cs typeface="Montserrat"/>
                <a:sym typeface="Montserrat"/>
              </a:defRPr>
            </a:lvl4pPr>
            <a:lvl5pPr rtl="0">
              <a:spcBef>
                <a:spcPts val="0"/>
              </a:spcBef>
              <a:buSzPct val="100000"/>
              <a:buFont typeface="Montserrat"/>
              <a:defRPr sz="2400">
                <a:latin typeface="Montserrat"/>
                <a:ea typeface="Montserrat"/>
                <a:cs typeface="Montserrat"/>
                <a:sym typeface="Montserrat"/>
              </a:defRPr>
            </a:lvl5pPr>
            <a:lvl6pPr rtl="0">
              <a:spcBef>
                <a:spcPts val="0"/>
              </a:spcBef>
              <a:buSzPct val="100000"/>
              <a:buFont typeface="Montserrat"/>
              <a:defRPr sz="2400">
                <a:latin typeface="Montserrat"/>
                <a:ea typeface="Montserrat"/>
                <a:cs typeface="Montserrat"/>
                <a:sym typeface="Montserrat"/>
              </a:defRPr>
            </a:lvl6pPr>
            <a:lvl7pPr rtl="0">
              <a:spcBef>
                <a:spcPts val="0"/>
              </a:spcBef>
              <a:buSzPct val="100000"/>
              <a:buFont typeface="Montserrat"/>
              <a:defRPr sz="2400">
                <a:latin typeface="Montserrat"/>
                <a:ea typeface="Montserrat"/>
                <a:cs typeface="Montserrat"/>
                <a:sym typeface="Montserrat"/>
              </a:defRPr>
            </a:lvl7pPr>
            <a:lvl8pPr rtl="0">
              <a:spcBef>
                <a:spcPts val="0"/>
              </a:spcBef>
              <a:buSzPct val="100000"/>
              <a:buFont typeface="Montserrat"/>
              <a:defRPr sz="2400">
                <a:latin typeface="Montserrat"/>
                <a:ea typeface="Montserrat"/>
                <a:cs typeface="Montserrat"/>
                <a:sym typeface="Montserrat"/>
              </a:defRPr>
            </a:lvl8pPr>
            <a:lvl9pPr rtl="0">
              <a:spcBef>
                <a:spcPts val="0"/>
              </a:spcBef>
              <a:buSzPct val="100000"/>
              <a:buFont typeface="Montserrat"/>
              <a:defRPr sz="2400">
                <a:latin typeface="Montserrat"/>
                <a:ea typeface="Montserrat"/>
                <a:cs typeface="Montserrat"/>
                <a:sym typeface="Montserrat"/>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30"/>
        <p:cNvGrpSpPr/>
        <p:nvPr/>
      </p:nvGrpSpPr>
      <p:grpSpPr>
        <a:xfrm>
          <a:off x="0" y="0"/>
          <a:ext cx="0" cy="0"/>
          <a:chOff x="0" y="0"/>
          <a:chExt cx="0" cy="0"/>
        </a:xfrm>
      </p:grpSpPr>
      <p:sp>
        <p:nvSpPr>
          <p:cNvPr id="31" name="Shape 31"/>
          <p:cNvSpPr/>
          <p:nvPr/>
        </p:nvSpPr>
        <p:spPr>
          <a:xfrm>
            <a:off x="22860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32" name="Shape 32"/>
          <p:cNvSpPr/>
          <p:nvPr/>
        </p:nvSpPr>
        <p:spPr>
          <a:xfrm>
            <a:off x="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33" name="Shape 33"/>
          <p:cNvSpPr txBox="1">
            <a:spLocks noGrp="1"/>
          </p:cNvSpPr>
          <p:nvPr>
            <p:ph type="title"/>
          </p:nvPr>
        </p:nvSpPr>
        <p:spPr>
          <a:xfrm>
            <a:off x="838350" y="1807900"/>
            <a:ext cx="5324100" cy="4856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4" name="Shape 34"/>
          <p:cNvSpPr txBox="1">
            <a:spLocks noGrp="1"/>
          </p:cNvSpPr>
          <p:nvPr>
            <p:ph type="body" idx="1"/>
          </p:nvPr>
        </p:nvSpPr>
        <p:spPr>
          <a:xfrm>
            <a:off x="838250" y="2419350"/>
            <a:ext cx="5324100" cy="2255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5"/>
        <p:cNvGrpSpPr/>
        <p:nvPr/>
      </p:nvGrpSpPr>
      <p:grpSpPr>
        <a:xfrm>
          <a:off x="0" y="0"/>
          <a:ext cx="0" cy="0"/>
          <a:chOff x="0" y="0"/>
          <a:chExt cx="0" cy="0"/>
        </a:xfrm>
      </p:grpSpPr>
      <p:sp>
        <p:nvSpPr>
          <p:cNvPr id="36" name="Shape 36"/>
          <p:cNvSpPr/>
          <p:nvPr/>
        </p:nvSpPr>
        <p:spPr>
          <a:xfrm>
            <a:off x="22860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37" name="Shape 37"/>
          <p:cNvSpPr/>
          <p:nvPr/>
        </p:nvSpPr>
        <p:spPr>
          <a:xfrm>
            <a:off x="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38" name="Shape 38"/>
          <p:cNvSpPr txBox="1">
            <a:spLocks noGrp="1"/>
          </p:cNvSpPr>
          <p:nvPr>
            <p:ph type="title"/>
          </p:nvPr>
        </p:nvSpPr>
        <p:spPr>
          <a:xfrm>
            <a:off x="841000" y="1884100"/>
            <a:ext cx="4801499" cy="4095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body" idx="1"/>
          </p:nvPr>
        </p:nvSpPr>
        <p:spPr>
          <a:xfrm>
            <a:off x="841000" y="2492425"/>
            <a:ext cx="2671800" cy="2433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0" name="Shape 40"/>
          <p:cNvSpPr txBox="1">
            <a:spLocks noGrp="1"/>
          </p:cNvSpPr>
          <p:nvPr>
            <p:ph type="body" idx="2"/>
          </p:nvPr>
        </p:nvSpPr>
        <p:spPr>
          <a:xfrm>
            <a:off x="3673842" y="2492425"/>
            <a:ext cx="2671800" cy="2433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41"/>
        <p:cNvGrpSpPr/>
        <p:nvPr/>
      </p:nvGrpSpPr>
      <p:grpSpPr>
        <a:xfrm>
          <a:off x="0" y="0"/>
          <a:ext cx="0" cy="0"/>
          <a:chOff x="0" y="0"/>
          <a:chExt cx="0" cy="0"/>
        </a:xfrm>
      </p:grpSpPr>
      <p:sp>
        <p:nvSpPr>
          <p:cNvPr id="42" name="Shape 42"/>
          <p:cNvSpPr/>
          <p:nvPr/>
        </p:nvSpPr>
        <p:spPr>
          <a:xfrm>
            <a:off x="22860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43" name="Shape 43"/>
          <p:cNvSpPr/>
          <p:nvPr/>
        </p:nvSpPr>
        <p:spPr>
          <a:xfrm>
            <a:off x="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44" name="Shape 44"/>
          <p:cNvSpPr txBox="1">
            <a:spLocks noGrp="1"/>
          </p:cNvSpPr>
          <p:nvPr>
            <p:ph type="title"/>
          </p:nvPr>
        </p:nvSpPr>
        <p:spPr>
          <a:xfrm>
            <a:off x="841000" y="1884100"/>
            <a:ext cx="4801499" cy="409500"/>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1"/>
          </p:nvPr>
        </p:nvSpPr>
        <p:spPr>
          <a:xfrm>
            <a:off x="841000" y="2515375"/>
            <a:ext cx="1988699" cy="2410499"/>
          </a:xfrm>
          <a:prstGeom prst="rect">
            <a:avLst/>
          </a:prstGeom>
        </p:spPr>
        <p:txBody>
          <a:bodyPr lIns="91425" tIns="91425" rIns="91425" bIns="91425" anchor="t" anchorCtr="0"/>
          <a:lstStyle>
            <a:lvl1pPr rtl="0">
              <a:spcBef>
                <a:spcPts val="0"/>
              </a:spcBef>
              <a:buSzPct val="100000"/>
              <a:defRPr sz="1400"/>
            </a:lvl1pPr>
            <a:lvl2pPr rtl="0">
              <a:spcBef>
                <a:spcPts val="0"/>
              </a:spcBef>
              <a:buSzPct val="100000"/>
              <a:defRPr sz="1400"/>
            </a:lvl2pPr>
            <a:lvl3pPr rtl="0">
              <a:spcBef>
                <a:spcPts val="0"/>
              </a:spcBef>
              <a:buSzPct val="100000"/>
              <a:defRPr sz="1400"/>
            </a:lvl3pPr>
            <a:lvl4pPr rtl="0">
              <a:spcBef>
                <a:spcPts val="0"/>
              </a:spcBef>
              <a:buSzPct val="100000"/>
              <a:defRPr sz="1400"/>
            </a:lvl4pPr>
            <a:lvl5pPr rtl="0">
              <a:spcBef>
                <a:spcPts val="0"/>
              </a:spcBef>
              <a:buSzPct val="100000"/>
              <a:defRPr sz="1400"/>
            </a:lvl5pPr>
            <a:lvl6pPr rtl="0">
              <a:spcBef>
                <a:spcPts val="0"/>
              </a:spcBef>
              <a:buSzPct val="100000"/>
              <a:defRPr sz="1400"/>
            </a:lvl6pPr>
            <a:lvl7pPr rtl="0">
              <a:spcBef>
                <a:spcPts val="0"/>
              </a:spcBef>
              <a:buSzPct val="100000"/>
              <a:defRPr sz="1400"/>
            </a:lvl7pPr>
            <a:lvl8pPr rtl="0">
              <a:spcBef>
                <a:spcPts val="0"/>
              </a:spcBef>
              <a:buSzPct val="100000"/>
              <a:defRPr sz="1400"/>
            </a:lvl8pPr>
            <a:lvl9pPr rtl="0">
              <a:spcBef>
                <a:spcPts val="0"/>
              </a:spcBef>
              <a:buSzPct val="100000"/>
              <a:defRPr sz="1400"/>
            </a:lvl9pPr>
          </a:lstStyle>
          <a:p>
            <a:endParaRPr/>
          </a:p>
        </p:txBody>
      </p:sp>
      <p:sp>
        <p:nvSpPr>
          <p:cNvPr id="46" name="Shape 46"/>
          <p:cNvSpPr txBox="1">
            <a:spLocks noGrp="1"/>
          </p:cNvSpPr>
          <p:nvPr>
            <p:ph type="body" idx="2"/>
          </p:nvPr>
        </p:nvSpPr>
        <p:spPr>
          <a:xfrm>
            <a:off x="2931574" y="2515375"/>
            <a:ext cx="1988699" cy="2410499"/>
          </a:xfrm>
          <a:prstGeom prst="rect">
            <a:avLst/>
          </a:prstGeom>
        </p:spPr>
        <p:txBody>
          <a:bodyPr lIns="91425" tIns="91425" rIns="91425" bIns="91425" anchor="t" anchorCtr="0"/>
          <a:lstStyle>
            <a:lvl1pPr rtl="0">
              <a:spcBef>
                <a:spcPts val="0"/>
              </a:spcBef>
              <a:buSzPct val="100000"/>
              <a:defRPr sz="1400"/>
            </a:lvl1pPr>
            <a:lvl2pPr rtl="0">
              <a:spcBef>
                <a:spcPts val="0"/>
              </a:spcBef>
              <a:buSzPct val="100000"/>
              <a:defRPr sz="1400"/>
            </a:lvl2pPr>
            <a:lvl3pPr rtl="0">
              <a:spcBef>
                <a:spcPts val="0"/>
              </a:spcBef>
              <a:buSzPct val="100000"/>
              <a:defRPr sz="1400"/>
            </a:lvl3pPr>
            <a:lvl4pPr rtl="0">
              <a:spcBef>
                <a:spcPts val="0"/>
              </a:spcBef>
              <a:buSzPct val="100000"/>
              <a:defRPr sz="1400"/>
            </a:lvl4pPr>
            <a:lvl5pPr rtl="0">
              <a:spcBef>
                <a:spcPts val="0"/>
              </a:spcBef>
              <a:buSzPct val="100000"/>
              <a:defRPr sz="1400"/>
            </a:lvl5pPr>
            <a:lvl6pPr rtl="0">
              <a:spcBef>
                <a:spcPts val="0"/>
              </a:spcBef>
              <a:buSzPct val="100000"/>
              <a:defRPr sz="1400"/>
            </a:lvl6pPr>
            <a:lvl7pPr rtl="0">
              <a:spcBef>
                <a:spcPts val="0"/>
              </a:spcBef>
              <a:buSzPct val="100000"/>
              <a:defRPr sz="1400"/>
            </a:lvl7pPr>
            <a:lvl8pPr rtl="0">
              <a:spcBef>
                <a:spcPts val="0"/>
              </a:spcBef>
              <a:buSzPct val="100000"/>
              <a:defRPr sz="1400"/>
            </a:lvl8pPr>
            <a:lvl9pPr rtl="0">
              <a:spcBef>
                <a:spcPts val="0"/>
              </a:spcBef>
              <a:buSzPct val="100000"/>
              <a:defRPr sz="1400"/>
            </a:lvl9pPr>
          </a:lstStyle>
          <a:p>
            <a:endParaRPr/>
          </a:p>
        </p:txBody>
      </p:sp>
      <p:sp>
        <p:nvSpPr>
          <p:cNvPr id="47" name="Shape 47"/>
          <p:cNvSpPr txBox="1">
            <a:spLocks noGrp="1"/>
          </p:cNvSpPr>
          <p:nvPr>
            <p:ph type="body" idx="3"/>
          </p:nvPr>
        </p:nvSpPr>
        <p:spPr>
          <a:xfrm>
            <a:off x="5022149" y="2515375"/>
            <a:ext cx="1988699" cy="2410499"/>
          </a:xfrm>
          <a:prstGeom prst="rect">
            <a:avLst/>
          </a:prstGeom>
        </p:spPr>
        <p:txBody>
          <a:bodyPr lIns="91425" tIns="91425" rIns="91425" bIns="91425" anchor="t" anchorCtr="0"/>
          <a:lstStyle>
            <a:lvl1pPr rtl="0">
              <a:spcBef>
                <a:spcPts val="0"/>
              </a:spcBef>
              <a:buSzPct val="100000"/>
              <a:defRPr sz="1400"/>
            </a:lvl1pPr>
            <a:lvl2pPr rtl="0">
              <a:spcBef>
                <a:spcPts val="0"/>
              </a:spcBef>
              <a:buSzPct val="100000"/>
              <a:defRPr sz="1400"/>
            </a:lvl2pPr>
            <a:lvl3pPr rtl="0">
              <a:spcBef>
                <a:spcPts val="0"/>
              </a:spcBef>
              <a:buSzPct val="100000"/>
              <a:defRPr sz="1400"/>
            </a:lvl3pPr>
            <a:lvl4pPr rtl="0">
              <a:spcBef>
                <a:spcPts val="0"/>
              </a:spcBef>
              <a:buSzPct val="100000"/>
              <a:defRPr sz="1400"/>
            </a:lvl4pPr>
            <a:lvl5pPr rtl="0">
              <a:spcBef>
                <a:spcPts val="0"/>
              </a:spcBef>
              <a:buSzPct val="100000"/>
              <a:defRPr sz="1400"/>
            </a:lvl5pPr>
            <a:lvl6pPr rtl="0">
              <a:spcBef>
                <a:spcPts val="0"/>
              </a:spcBef>
              <a:buSzPct val="100000"/>
              <a:defRPr sz="1400"/>
            </a:lvl6pPr>
            <a:lvl7pPr rtl="0">
              <a:spcBef>
                <a:spcPts val="0"/>
              </a:spcBef>
              <a:buSzPct val="100000"/>
              <a:defRPr sz="1400"/>
            </a:lvl7pPr>
            <a:lvl8pPr rtl="0">
              <a:spcBef>
                <a:spcPts val="0"/>
              </a:spcBef>
              <a:buSzPct val="100000"/>
              <a:defRPr sz="1400"/>
            </a:lvl8pPr>
            <a:lvl9pPr rtl="0">
              <a:spcBef>
                <a:spcPts val="0"/>
              </a:spcBef>
              <a:buSzPct val="100000"/>
              <a:defRPr sz="14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p:nvPr/>
        </p:nvSpPr>
        <p:spPr>
          <a:xfrm>
            <a:off x="22860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50" name="Shape 50"/>
          <p:cNvSpPr/>
          <p:nvPr/>
        </p:nvSpPr>
        <p:spPr>
          <a:xfrm>
            <a:off x="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51" name="Shape 51"/>
          <p:cNvSpPr txBox="1">
            <a:spLocks noGrp="1"/>
          </p:cNvSpPr>
          <p:nvPr>
            <p:ph type="title"/>
          </p:nvPr>
        </p:nvSpPr>
        <p:spPr>
          <a:xfrm>
            <a:off x="841000" y="1884100"/>
            <a:ext cx="4801499" cy="4095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p:nvPr/>
        </p:nvSpPr>
        <p:spPr>
          <a:xfrm>
            <a:off x="22860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54" name="Shape 54"/>
          <p:cNvSpPr/>
          <p:nvPr/>
        </p:nvSpPr>
        <p:spPr>
          <a:xfrm>
            <a:off x="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55" name="Shape 55"/>
          <p:cNvSpPr txBox="1">
            <a:spLocks noGrp="1"/>
          </p:cNvSpPr>
          <p:nvPr>
            <p:ph type="body" idx="1"/>
          </p:nvPr>
        </p:nvSpPr>
        <p:spPr>
          <a:xfrm>
            <a:off x="841000" y="4025300"/>
            <a:ext cx="7845899" cy="519599"/>
          </a:xfrm>
          <a:prstGeom prst="rect">
            <a:avLst/>
          </a:prstGeom>
        </p:spPr>
        <p:txBody>
          <a:bodyPr lIns="91425" tIns="91425" rIns="91425" bIns="91425" anchor="b" anchorCtr="0"/>
          <a:lstStyle>
            <a:lvl1pPr>
              <a:spcBef>
                <a:spcPts val="360"/>
              </a:spcBef>
              <a:buSzPct val="100000"/>
              <a:buNone/>
              <a:defRPr sz="1200"/>
            </a:lvl1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BC34A"/>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1884100"/>
            <a:ext cx="5185199" cy="474599"/>
          </a:xfrm>
          <a:prstGeom prst="rect">
            <a:avLst/>
          </a:prstGeom>
          <a:noFill/>
          <a:ln>
            <a:noFill/>
          </a:ln>
        </p:spPr>
        <p:txBody>
          <a:bodyPr lIns="91425" tIns="91425" rIns="91425" bIns="91425" anchor="b" anchorCtr="0"/>
          <a:lstStyle>
            <a:lvl1pPr>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1pPr>
            <a:lvl2pPr>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endParaRPr/>
          </a:p>
        </p:txBody>
      </p:sp>
      <p:sp>
        <p:nvSpPr>
          <p:cNvPr id="6" name="Shape 6"/>
          <p:cNvSpPr txBox="1">
            <a:spLocks noGrp="1"/>
          </p:cNvSpPr>
          <p:nvPr>
            <p:ph type="body" idx="1"/>
          </p:nvPr>
        </p:nvSpPr>
        <p:spPr>
          <a:xfrm>
            <a:off x="457200" y="2495550"/>
            <a:ext cx="5185199" cy="2255700"/>
          </a:xfrm>
          <a:prstGeom prst="rect">
            <a:avLst/>
          </a:prstGeom>
          <a:noFill/>
          <a:ln>
            <a:noFill/>
          </a:ln>
        </p:spPr>
        <p:txBody>
          <a:bodyPr lIns="91425" tIns="91425" rIns="91425" bIns="91425" anchor="t" anchorCtr="0"/>
          <a:lstStyle>
            <a:lvl1pPr>
              <a:spcBef>
                <a:spcPts val="600"/>
              </a:spcBef>
              <a:buClr>
                <a:srgbClr val="999999"/>
              </a:buClr>
              <a:buSzPct val="100000"/>
              <a:buFont typeface="Karla"/>
              <a:buChar char="▸"/>
              <a:defRPr sz="1600">
                <a:solidFill>
                  <a:srgbClr val="999999"/>
                </a:solidFill>
                <a:latin typeface="Karla"/>
                <a:ea typeface="Karla"/>
                <a:cs typeface="Karla"/>
                <a:sym typeface="Karla"/>
              </a:defRPr>
            </a:lvl1pPr>
            <a:lvl2pPr>
              <a:spcBef>
                <a:spcPts val="480"/>
              </a:spcBef>
              <a:buClr>
                <a:srgbClr val="999999"/>
              </a:buClr>
              <a:buSzPct val="100000"/>
              <a:buFont typeface="Karla"/>
              <a:buChar char="▹"/>
              <a:defRPr sz="1600">
                <a:solidFill>
                  <a:srgbClr val="999999"/>
                </a:solidFill>
                <a:latin typeface="Karla"/>
                <a:ea typeface="Karla"/>
                <a:cs typeface="Karla"/>
                <a:sym typeface="Karla"/>
              </a:defRPr>
            </a:lvl2pPr>
            <a:lvl3pPr>
              <a:spcBef>
                <a:spcPts val="480"/>
              </a:spcBef>
              <a:buClr>
                <a:srgbClr val="999999"/>
              </a:buClr>
              <a:buSzPct val="100000"/>
              <a:buFont typeface="Karla"/>
              <a:buChar char="▹"/>
              <a:defRPr sz="1600">
                <a:solidFill>
                  <a:srgbClr val="999999"/>
                </a:solidFill>
                <a:latin typeface="Karla"/>
                <a:ea typeface="Karla"/>
                <a:cs typeface="Karla"/>
                <a:sym typeface="Karla"/>
              </a:defRPr>
            </a:lvl3pPr>
            <a:lvl4pPr>
              <a:spcBef>
                <a:spcPts val="360"/>
              </a:spcBef>
              <a:buClr>
                <a:srgbClr val="999999"/>
              </a:buClr>
              <a:buSzPct val="100000"/>
              <a:buFont typeface="Karla"/>
              <a:defRPr sz="1600">
                <a:solidFill>
                  <a:srgbClr val="999999"/>
                </a:solidFill>
                <a:latin typeface="Karla"/>
                <a:ea typeface="Karla"/>
                <a:cs typeface="Karla"/>
                <a:sym typeface="Karla"/>
              </a:defRPr>
            </a:lvl4pPr>
            <a:lvl5pPr>
              <a:spcBef>
                <a:spcPts val="360"/>
              </a:spcBef>
              <a:buClr>
                <a:srgbClr val="999999"/>
              </a:buClr>
              <a:buSzPct val="100000"/>
              <a:buFont typeface="Karla"/>
              <a:defRPr sz="1600">
                <a:solidFill>
                  <a:srgbClr val="999999"/>
                </a:solidFill>
                <a:latin typeface="Karla"/>
                <a:ea typeface="Karla"/>
                <a:cs typeface="Karla"/>
                <a:sym typeface="Karla"/>
              </a:defRPr>
            </a:lvl5pPr>
            <a:lvl6pPr>
              <a:spcBef>
                <a:spcPts val="360"/>
              </a:spcBef>
              <a:buClr>
                <a:srgbClr val="999999"/>
              </a:buClr>
              <a:buSzPct val="100000"/>
              <a:buFont typeface="Karla"/>
              <a:defRPr sz="1600">
                <a:solidFill>
                  <a:srgbClr val="999999"/>
                </a:solidFill>
                <a:latin typeface="Karla"/>
                <a:ea typeface="Karla"/>
                <a:cs typeface="Karla"/>
                <a:sym typeface="Karla"/>
              </a:defRPr>
            </a:lvl6pPr>
            <a:lvl7pPr>
              <a:spcBef>
                <a:spcPts val="360"/>
              </a:spcBef>
              <a:buClr>
                <a:srgbClr val="999999"/>
              </a:buClr>
              <a:buSzPct val="100000"/>
              <a:buFont typeface="Karla"/>
              <a:defRPr sz="1600">
                <a:solidFill>
                  <a:srgbClr val="999999"/>
                </a:solidFill>
                <a:latin typeface="Karla"/>
                <a:ea typeface="Karla"/>
                <a:cs typeface="Karla"/>
                <a:sym typeface="Karla"/>
              </a:defRPr>
            </a:lvl7pPr>
            <a:lvl8pPr>
              <a:spcBef>
                <a:spcPts val="360"/>
              </a:spcBef>
              <a:buClr>
                <a:srgbClr val="999999"/>
              </a:buClr>
              <a:buSzPct val="100000"/>
              <a:buFont typeface="Karla"/>
              <a:defRPr sz="1600">
                <a:solidFill>
                  <a:srgbClr val="999999"/>
                </a:solidFill>
                <a:latin typeface="Karla"/>
                <a:ea typeface="Karla"/>
                <a:cs typeface="Karla"/>
                <a:sym typeface="Karla"/>
              </a:defRPr>
            </a:lvl8pPr>
            <a:lvl9pPr>
              <a:spcBef>
                <a:spcPts val="360"/>
              </a:spcBef>
              <a:buClr>
                <a:srgbClr val="999999"/>
              </a:buClr>
              <a:buSzPct val="100000"/>
              <a:buFont typeface="Karla"/>
              <a:defRPr sz="1600">
                <a:solidFill>
                  <a:srgbClr val="999999"/>
                </a:solidFill>
                <a:latin typeface="Karla"/>
                <a:ea typeface="Karla"/>
                <a:cs typeface="Karla"/>
                <a:sym typeface="Karl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www.uvavote.com/" TargetMode="Externa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hyperlink" Target="mailto:UBE-Rules@virginia.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uvavote.com/" TargetMode="External"/><Relationship Id="rId2" Type="http://schemas.openxmlformats.org/officeDocument/2006/relationships/notesSlide" Target="../notesSlides/notesSlide21.xml"/><Relationship Id="rId1" Type="http://schemas.openxmlformats.org/officeDocument/2006/relationships/slideLayout" Target="../slideLayouts/slideLayout5.xml"/><Relationship Id="rId4" Type="http://schemas.openxmlformats.org/officeDocument/2006/relationships/hyperlink" Target="mailto:ube-admin@Virginia.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www.uvavote.com/"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9800"/>
        </a:solidFill>
        <a:effectLst/>
      </p:bgPr>
    </p:bg>
    <p:spTree>
      <p:nvGrpSpPr>
        <p:cNvPr id="1" name="Shape 60"/>
        <p:cNvGrpSpPr/>
        <p:nvPr/>
      </p:nvGrpSpPr>
      <p:grpSpPr>
        <a:xfrm>
          <a:off x="0" y="0"/>
          <a:ext cx="0" cy="0"/>
          <a:chOff x="0" y="0"/>
          <a:chExt cx="0" cy="0"/>
        </a:xfrm>
      </p:grpSpPr>
      <p:sp>
        <p:nvSpPr>
          <p:cNvPr id="61" name="Shape 61"/>
          <p:cNvSpPr txBox="1">
            <a:spLocks noGrp="1"/>
          </p:cNvSpPr>
          <p:nvPr>
            <p:ph type="ctrTitle"/>
          </p:nvPr>
        </p:nvSpPr>
        <p:spPr>
          <a:xfrm>
            <a:off x="174496" y="1787143"/>
            <a:ext cx="5426099" cy="2989799"/>
          </a:xfrm>
          <a:prstGeom prst="rect">
            <a:avLst/>
          </a:prstGeom>
          <a:noFill/>
          <a:ln>
            <a:noFill/>
          </a:ln>
        </p:spPr>
        <p:txBody>
          <a:bodyPr lIns="91425" tIns="91425" rIns="91425" bIns="91425" anchor="b" anchorCtr="0">
            <a:noAutofit/>
          </a:bodyPr>
          <a:lstStyle/>
          <a:p>
            <a:pPr rtl="0">
              <a:spcBef>
                <a:spcPts val="0"/>
              </a:spcBef>
              <a:buNone/>
            </a:pPr>
            <a:r>
              <a:rPr lang="en" sz="2400" dirty="0">
                <a:solidFill>
                  <a:srgbClr val="1155CC"/>
                </a:solidFill>
              </a:rPr>
              <a:t>University Board of Elections</a:t>
            </a:r>
          </a:p>
          <a:p>
            <a:pPr rtl="0">
              <a:spcBef>
                <a:spcPts val="0"/>
              </a:spcBef>
              <a:buNone/>
            </a:pPr>
            <a:endParaRPr sz="2400" dirty="0">
              <a:solidFill>
                <a:srgbClr val="1155CC"/>
              </a:solidFill>
            </a:endParaRPr>
          </a:p>
          <a:p>
            <a:pPr rtl="0">
              <a:spcBef>
                <a:spcPts val="0"/>
              </a:spcBef>
              <a:buNone/>
            </a:pPr>
            <a:r>
              <a:rPr lang="en" sz="2400" dirty="0">
                <a:solidFill>
                  <a:srgbClr val="1155CC"/>
                </a:solidFill>
              </a:rPr>
              <a:t>Candidate Information Session</a:t>
            </a:r>
          </a:p>
          <a:p>
            <a:pPr lvl="0" rtl="0">
              <a:spcBef>
                <a:spcPts val="0"/>
              </a:spcBef>
              <a:buNone/>
            </a:pPr>
            <a:r>
              <a:rPr lang="en" sz="3200" dirty="0">
                <a:solidFill>
                  <a:srgbClr val="1155CC"/>
                </a:solidFill>
              </a:rPr>
              <a:t>Spring 2020 </a:t>
            </a:r>
          </a:p>
        </p:txBody>
      </p:sp>
      <p:sp>
        <p:nvSpPr>
          <p:cNvPr id="62" name="Shape 62"/>
          <p:cNvSpPr txBox="1">
            <a:spLocks noGrp="1"/>
          </p:cNvSpPr>
          <p:nvPr>
            <p:ph type="subTitle" idx="1"/>
          </p:nvPr>
        </p:nvSpPr>
        <p:spPr>
          <a:xfrm rot="1045874">
            <a:off x="4364755" y="562970"/>
            <a:ext cx="5085438" cy="2772957"/>
          </a:xfrm>
          <a:prstGeom prst="rect">
            <a:avLst/>
          </a:prstGeom>
        </p:spPr>
        <p:txBody>
          <a:bodyPr lIns="91425" tIns="91425" rIns="91425" bIns="91425" anchor="b" anchorCtr="0">
            <a:noAutofit/>
          </a:bodyPr>
          <a:lstStyle/>
          <a:p>
            <a:pPr lvl="0" algn="ctr" rtl="0">
              <a:spcBef>
                <a:spcPts val="0"/>
              </a:spcBef>
              <a:buNone/>
            </a:pPr>
            <a:r>
              <a:rPr lang="en" sz="4000" b="1">
                <a:solidFill>
                  <a:srgbClr val="FFFFFF"/>
                </a:solidFill>
                <a:latin typeface="Ubuntu"/>
                <a:ea typeface="Ubuntu"/>
                <a:cs typeface="Ubuntu"/>
                <a:sym typeface="Ubuntu"/>
              </a:rPr>
              <a:t>So YOU Want to Run For Office?</a:t>
            </a:r>
            <a:r>
              <a:rPr lang="en" sz="4000" b="1">
                <a:solidFill>
                  <a:srgbClr val="FFFFFF"/>
                </a:solidFill>
                <a:latin typeface="Arial"/>
                <a:ea typeface="Arial"/>
                <a:cs typeface="Arial"/>
                <a:sym typeface="Arial"/>
              </a:rPr>
              <a:t> </a:t>
            </a:r>
          </a:p>
        </p:txBody>
      </p:sp>
      <p:pic>
        <p:nvPicPr>
          <p:cNvPr id="3" name="Picture 2"/>
          <p:cNvPicPr>
            <a:picLocks noChangeAspect="1"/>
          </p:cNvPicPr>
          <p:nvPr/>
        </p:nvPicPr>
        <p:blipFill>
          <a:blip r:embed="rId3"/>
          <a:stretch>
            <a:fillRect/>
          </a:stretch>
        </p:blipFill>
        <p:spPr>
          <a:xfrm>
            <a:off x="0" y="556464"/>
            <a:ext cx="4047189" cy="2276544"/>
          </a:xfrm>
          <a:prstGeom prst="rect">
            <a:avLst/>
          </a:prstGeom>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 name="TextBox 3"/>
          <p:cNvSpPr txBox="1"/>
          <p:nvPr/>
        </p:nvSpPr>
        <p:spPr>
          <a:xfrm>
            <a:off x="239485" y="141515"/>
            <a:ext cx="3984171" cy="4678204"/>
          </a:xfrm>
          <a:prstGeom prst="rect">
            <a:avLst/>
          </a:prstGeom>
          <a:noFill/>
        </p:spPr>
        <p:txBody>
          <a:bodyPr wrap="square" rtlCol="0">
            <a:spAutoFit/>
          </a:bodyPr>
          <a:lstStyle/>
          <a:p>
            <a:r>
              <a:rPr lang="en-US" sz="3200" b="1" dirty="0">
                <a:solidFill>
                  <a:srgbClr val="7030A0"/>
                </a:solidFill>
                <a:latin typeface="Varela Round"/>
              </a:rPr>
              <a:t>Class Council</a:t>
            </a:r>
          </a:p>
          <a:p>
            <a:r>
              <a:rPr lang="en-US" sz="1600" b="1" dirty="0">
                <a:solidFill>
                  <a:srgbClr val="7030A0"/>
                </a:solidFill>
                <a:latin typeface="Varela Round"/>
              </a:rPr>
              <a:t> </a:t>
            </a:r>
            <a:endParaRPr lang="en-US" sz="1600" dirty="0">
              <a:solidFill>
                <a:srgbClr val="7030A0"/>
              </a:solidFill>
              <a:latin typeface="Varela Round"/>
            </a:endParaRPr>
          </a:p>
          <a:p>
            <a:r>
              <a:rPr lang="en-US" sz="1800" dirty="0">
                <a:solidFill>
                  <a:srgbClr val="7030A0"/>
                </a:solidFill>
                <a:latin typeface="Varela Round"/>
              </a:rPr>
              <a:t>All candidates for Class President or VP are required to meet with their respective advisor before beginning their campaign.</a:t>
            </a:r>
          </a:p>
          <a:p>
            <a:r>
              <a:rPr lang="en-US" sz="1800" b="1" dirty="0">
                <a:solidFill>
                  <a:srgbClr val="7030A0"/>
                </a:solidFill>
                <a:latin typeface="Varela Round"/>
              </a:rPr>
              <a:t> </a:t>
            </a:r>
            <a:endParaRPr lang="en-US" sz="1800" dirty="0">
              <a:solidFill>
                <a:srgbClr val="7030A0"/>
              </a:solidFill>
              <a:latin typeface="Varela Round"/>
            </a:endParaRPr>
          </a:p>
          <a:p>
            <a:r>
              <a:rPr lang="en-US" sz="1800" b="1" dirty="0">
                <a:solidFill>
                  <a:srgbClr val="7030A0"/>
                </a:solidFill>
                <a:latin typeface="Varela Round"/>
              </a:rPr>
              <a:t> </a:t>
            </a:r>
            <a:endParaRPr lang="en-US" sz="1800" dirty="0">
              <a:solidFill>
                <a:srgbClr val="7030A0"/>
              </a:solidFill>
              <a:latin typeface="Varela Round"/>
            </a:endParaRPr>
          </a:p>
          <a:p>
            <a:r>
              <a:rPr lang="en-US" sz="1800" b="1" dirty="0">
                <a:solidFill>
                  <a:srgbClr val="7030A0"/>
                </a:solidFill>
                <a:latin typeface="Varela Round"/>
              </a:rPr>
              <a:t>Class of 2022 &amp; 2023 candidates: contact Julia Bartus-Dobson (juliabd@virginia.edu) to set up a meeting</a:t>
            </a:r>
          </a:p>
          <a:p>
            <a:endParaRPr lang="en-US" sz="1800" b="1" dirty="0">
              <a:solidFill>
                <a:srgbClr val="7030A0"/>
              </a:solidFill>
              <a:latin typeface="Varela Round"/>
            </a:endParaRPr>
          </a:p>
          <a:p>
            <a:r>
              <a:rPr lang="en-US" sz="1800" b="1" dirty="0">
                <a:solidFill>
                  <a:srgbClr val="7030A0"/>
                </a:solidFill>
                <a:latin typeface="Varela Round"/>
              </a:rPr>
              <a:t>Class of 2021: contact Mary Elizabeth </a:t>
            </a:r>
            <a:r>
              <a:rPr lang="en-US" sz="1800" b="1" dirty="0" err="1">
                <a:solidFill>
                  <a:srgbClr val="7030A0"/>
                </a:solidFill>
                <a:latin typeface="Varela Round"/>
              </a:rPr>
              <a:t>Luzar</a:t>
            </a:r>
            <a:r>
              <a:rPr lang="en-US" sz="1800" b="1" dirty="0">
                <a:solidFill>
                  <a:srgbClr val="7030A0"/>
                </a:solidFill>
                <a:latin typeface="Varela Round"/>
              </a:rPr>
              <a:t> (mew8f@virginia.edu)</a:t>
            </a:r>
            <a:endParaRPr lang="en-US" sz="1800" dirty="0">
              <a:solidFill>
                <a:srgbClr val="7030A0"/>
              </a:solidFill>
              <a:latin typeface="Varela Round"/>
            </a:endParaRPr>
          </a:p>
          <a:p>
            <a:endParaRPr lang="en-US" sz="1600" dirty="0">
              <a:latin typeface="Varela Round"/>
            </a:endParaRPr>
          </a:p>
        </p:txBody>
      </p:sp>
    </p:spTree>
    <p:extLst>
      <p:ext uri="{BB962C8B-B14F-4D97-AF65-F5344CB8AC3E}">
        <p14:creationId xmlns:p14="http://schemas.microsoft.com/office/powerpoint/2010/main" val="976931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AE2E2"/>
        </a:solidFill>
        <a:effectLst/>
      </p:bgPr>
    </p:bg>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838350" y="434402"/>
            <a:ext cx="5324100" cy="485699"/>
          </a:xfrm>
          <a:prstGeom prst="rect">
            <a:avLst/>
          </a:prstGeom>
        </p:spPr>
        <p:txBody>
          <a:bodyPr lIns="91425" tIns="91425" rIns="91425" bIns="91425" anchor="b" anchorCtr="0">
            <a:noAutofit/>
          </a:bodyPr>
          <a:lstStyle/>
          <a:p>
            <a:r>
              <a:rPr lang="en-US" sz="3600" dirty="0">
                <a:solidFill>
                  <a:srgbClr val="2CBCD4"/>
                </a:solidFill>
              </a:rPr>
              <a:t>Expenditure Reporting.</a:t>
            </a:r>
            <a:endParaRPr lang="en" sz="3600" dirty="0">
              <a:solidFill>
                <a:srgbClr val="2CBCD4"/>
              </a:solidFill>
            </a:endParaRPr>
          </a:p>
        </p:txBody>
      </p:sp>
      <p:sp>
        <p:nvSpPr>
          <p:cNvPr id="101" name="Shape 101"/>
          <p:cNvSpPr txBox="1">
            <a:spLocks noGrp="1"/>
          </p:cNvSpPr>
          <p:nvPr>
            <p:ph type="body" idx="1"/>
          </p:nvPr>
        </p:nvSpPr>
        <p:spPr>
          <a:xfrm>
            <a:off x="473225" y="920101"/>
            <a:ext cx="6781817" cy="2255700"/>
          </a:xfrm>
          <a:prstGeom prst="rect">
            <a:avLst/>
          </a:prstGeom>
        </p:spPr>
        <p:txBody>
          <a:bodyPr lIns="91425" tIns="91425" rIns="91425" bIns="91425" anchor="t" anchorCtr="0">
            <a:noAutofit/>
          </a:bodyPr>
          <a:lstStyle/>
          <a:p>
            <a:pPr marL="457200" lvl="0" indent="-355600"/>
            <a:r>
              <a:rPr lang="en-US" sz="1800" dirty="0">
                <a:latin typeface="Varela Round"/>
              </a:rPr>
              <a:t>All candidates regardless of expenditure amount are required to submit an Interim Campaign Expenditure Report and a Final Expenditure Report </a:t>
            </a:r>
          </a:p>
          <a:p>
            <a:pPr marL="914400" lvl="1" indent="-168275">
              <a:buFont typeface="Arial" panose="020B0604020202020204" pitchFamily="34" charset="0"/>
              <a:buChar char="•"/>
            </a:pPr>
            <a:r>
              <a:rPr lang="en-US" sz="1800" dirty="0">
                <a:latin typeface="Varela Round"/>
              </a:rPr>
              <a:t>Interim Campaign Expenditures are due </a:t>
            </a:r>
            <a:r>
              <a:rPr lang="en-US" sz="1800" b="1" dirty="0">
                <a:latin typeface="Varela Round"/>
              </a:rPr>
              <a:t>Thursday, February 20</a:t>
            </a:r>
            <a:r>
              <a:rPr lang="en-US" sz="1800" b="1" baseline="30000" dirty="0">
                <a:latin typeface="Varela Round"/>
              </a:rPr>
              <a:t>th</a:t>
            </a:r>
            <a:r>
              <a:rPr lang="en-US" sz="1800" b="1" dirty="0">
                <a:latin typeface="Varela Round"/>
              </a:rPr>
              <a:t> at 12 PM</a:t>
            </a:r>
          </a:p>
          <a:p>
            <a:pPr marL="914400" lvl="1" indent="-168275">
              <a:buFont typeface="Arial" panose="020B0604020202020204" pitchFamily="34" charset="0"/>
              <a:buChar char="•"/>
            </a:pPr>
            <a:r>
              <a:rPr lang="en-US" sz="1800" dirty="0">
                <a:latin typeface="Varela Round"/>
              </a:rPr>
              <a:t>Final Campaign Expenditures are due </a:t>
            </a:r>
            <a:r>
              <a:rPr lang="en-US" sz="1800" b="1" dirty="0">
                <a:latin typeface="Varela Round"/>
              </a:rPr>
              <a:t>Monday, March 2nd at 4 PM </a:t>
            </a:r>
          </a:p>
          <a:p>
            <a:pPr marL="457200" lvl="0" indent="-355600"/>
            <a:r>
              <a:rPr lang="en-US" sz="1800" dirty="0">
                <a:latin typeface="Varela Round"/>
              </a:rPr>
              <a:t>Interim Expenditure Reports must include current to date and projected expenditures – interim campaign expenditure are required to appear on the ballot (Section III.B.2.(a).4.b)</a:t>
            </a:r>
          </a:p>
          <a:p>
            <a:pPr marL="457200" lvl="0" indent="-355600"/>
            <a:r>
              <a:rPr lang="en-US" sz="1800" dirty="0">
                <a:latin typeface="Varela Round"/>
              </a:rPr>
              <a:t>There is no spending limit. The goal of the expense reporting is promote transparent elections</a:t>
            </a:r>
          </a:p>
          <a:p>
            <a:pPr marL="457200" lvl="0" indent="-355600"/>
            <a:r>
              <a:rPr lang="en-US" sz="1800" dirty="0">
                <a:latin typeface="Varela Round"/>
              </a:rPr>
              <a:t>Failure to properly report expenditures will be deemed a rule violation</a:t>
            </a:r>
          </a:p>
        </p:txBody>
      </p:sp>
    </p:spTree>
    <p:extLst>
      <p:ext uri="{BB962C8B-B14F-4D97-AF65-F5344CB8AC3E}">
        <p14:creationId xmlns:p14="http://schemas.microsoft.com/office/powerpoint/2010/main" val="1090367908"/>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9" name="Shape 89"/>
          <p:cNvSpPr txBox="1"/>
          <p:nvPr/>
        </p:nvSpPr>
        <p:spPr>
          <a:xfrm>
            <a:off x="618850" y="-871501"/>
            <a:ext cx="5683979" cy="3000000"/>
          </a:xfrm>
          <a:prstGeom prst="rect">
            <a:avLst/>
          </a:prstGeom>
          <a:noFill/>
          <a:ln>
            <a:noFill/>
          </a:ln>
        </p:spPr>
        <p:txBody>
          <a:bodyPr lIns="91425" tIns="91425" rIns="91425" bIns="91425" anchor="ctr" anchorCtr="0">
            <a:noAutofit/>
          </a:bodyPr>
          <a:lstStyle/>
          <a:p>
            <a:pPr lvl="0" rtl="0">
              <a:spcBef>
                <a:spcPts val="0"/>
              </a:spcBef>
              <a:buNone/>
            </a:pPr>
            <a:r>
              <a:rPr lang="en" sz="3600" b="1" dirty="0">
                <a:solidFill>
                  <a:srgbClr val="8BC34A"/>
                </a:solidFill>
                <a:latin typeface="Montserrat"/>
                <a:ea typeface="Montserrat"/>
                <a:cs typeface="Montserrat"/>
                <a:sym typeface="Montserrat"/>
              </a:rPr>
              <a:t> Rules and Regulations </a:t>
            </a:r>
            <a:r>
              <a:rPr lang="en" sz="3600" b="1" dirty="0">
                <a:solidFill>
                  <a:srgbClr val="FFFFFF"/>
                </a:solidFill>
                <a:latin typeface="Montserrat"/>
                <a:ea typeface="Montserrat"/>
                <a:cs typeface="Montserrat"/>
                <a:sym typeface="Montserrat"/>
              </a:rPr>
              <a:t> </a:t>
            </a:r>
          </a:p>
        </p:txBody>
      </p:sp>
      <p:sp>
        <p:nvSpPr>
          <p:cNvPr id="88" name="Shape 88"/>
          <p:cNvSpPr txBox="1"/>
          <p:nvPr/>
        </p:nvSpPr>
        <p:spPr>
          <a:xfrm>
            <a:off x="618850" y="1664475"/>
            <a:ext cx="6188399" cy="3000000"/>
          </a:xfrm>
          <a:prstGeom prst="rect">
            <a:avLst/>
          </a:prstGeom>
          <a:noFill/>
          <a:ln>
            <a:noFill/>
          </a:ln>
        </p:spPr>
        <p:txBody>
          <a:bodyPr lIns="91425" tIns="91425" rIns="91425" bIns="91425" anchor="ctr" anchorCtr="0">
            <a:noAutofit/>
          </a:bodyPr>
          <a:lstStyle/>
          <a:p>
            <a:pPr marL="457200" lvl="0" indent="-342900" rtl="0">
              <a:lnSpc>
                <a:spcPct val="155000"/>
              </a:lnSpc>
              <a:spcBef>
                <a:spcPts val="1700"/>
              </a:spcBef>
              <a:buClr>
                <a:srgbClr val="7F7F7F"/>
              </a:buClr>
              <a:buSzPct val="100000"/>
              <a:buFont typeface="Varela Round"/>
              <a:buChar char="●"/>
            </a:pPr>
            <a:r>
              <a:rPr lang="en" sz="2000" dirty="0">
                <a:solidFill>
                  <a:srgbClr val="7F7F7F"/>
                </a:solidFill>
                <a:latin typeface="Varela Round"/>
                <a:ea typeface="Varela Round"/>
                <a:cs typeface="Varela Round"/>
                <a:sym typeface="Varela Round"/>
              </a:rPr>
              <a:t>Read and understand the rules </a:t>
            </a:r>
            <a:r>
              <a:rPr lang="en" sz="2000" u="sng" dirty="0">
                <a:solidFill>
                  <a:srgbClr val="7F7F7F"/>
                </a:solidFill>
                <a:latin typeface="Varela Round"/>
                <a:ea typeface="Varela Round"/>
                <a:cs typeface="Varela Round"/>
                <a:sym typeface="Varela Round"/>
              </a:rPr>
              <a:t>completely</a:t>
            </a:r>
            <a:r>
              <a:rPr lang="en" sz="2000" dirty="0">
                <a:solidFill>
                  <a:srgbClr val="7F7F7F"/>
                </a:solidFill>
                <a:latin typeface="Varela Round"/>
                <a:ea typeface="Varela Round"/>
                <a:cs typeface="Varela Round"/>
                <a:sym typeface="Varela Round"/>
              </a:rPr>
              <a:t> before registering</a:t>
            </a:r>
          </a:p>
          <a:p>
            <a:pPr marL="457200" lvl="0" indent="-342900" rtl="0">
              <a:lnSpc>
                <a:spcPct val="155000"/>
              </a:lnSpc>
              <a:spcBef>
                <a:spcPts val="1700"/>
              </a:spcBef>
              <a:buClr>
                <a:srgbClr val="7F7F7F"/>
              </a:buClr>
              <a:buSzPct val="100000"/>
              <a:buFont typeface="Varela Round"/>
              <a:buChar char="●"/>
            </a:pPr>
            <a:r>
              <a:rPr lang="en" sz="2000" dirty="0">
                <a:solidFill>
                  <a:srgbClr val="7F7F7F"/>
                </a:solidFill>
                <a:latin typeface="Varela Round"/>
                <a:ea typeface="Varela Round"/>
                <a:cs typeface="Varela Round"/>
                <a:sym typeface="Varela Round"/>
              </a:rPr>
              <a:t>Rules can be found on our website at </a:t>
            </a:r>
            <a:r>
              <a:rPr lang="en" sz="2000" dirty="0">
                <a:solidFill>
                  <a:srgbClr val="7F7F7F"/>
                </a:solidFill>
                <a:latin typeface="Varela Round"/>
                <a:ea typeface="Varela Round"/>
                <a:cs typeface="Varela Round"/>
                <a:sym typeface="Varela Round"/>
                <a:hlinkClick r:id="rId3"/>
              </a:rPr>
              <a:t>www.UVAvote.com</a:t>
            </a:r>
            <a:r>
              <a:rPr lang="en" sz="2000" dirty="0">
                <a:solidFill>
                  <a:srgbClr val="7F7F7F"/>
                </a:solidFill>
                <a:latin typeface="Varela Round"/>
                <a:ea typeface="Varela Round"/>
                <a:cs typeface="Varela Round"/>
                <a:sym typeface="Varela Round"/>
              </a:rPr>
              <a:t>  </a:t>
            </a:r>
          </a:p>
          <a:p>
            <a:pPr marL="457200" lvl="0" indent="-342900" rtl="0">
              <a:lnSpc>
                <a:spcPct val="155000"/>
              </a:lnSpc>
              <a:spcBef>
                <a:spcPts val="1700"/>
              </a:spcBef>
              <a:buClr>
                <a:srgbClr val="7F7F7F"/>
              </a:buClr>
              <a:buSzPct val="100000"/>
              <a:buFont typeface="Varela Round"/>
              <a:buChar char="●"/>
            </a:pPr>
            <a:r>
              <a:rPr lang="en" sz="2000" dirty="0">
                <a:solidFill>
                  <a:srgbClr val="7F7F7F"/>
                </a:solidFill>
                <a:latin typeface="Varela Round"/>
                <a:ea typeface="Varela Round"/>
                <a:cs typeface="Varela Round"/>
                <a:sym typeface="Varela Round"/>
              </a:rPr>
              <a:t>When you register online, you must, on your </a:t>
            </a:r>
            <a:r>
              <a:rPr lang="en-US" sz="2000" dirty="0">
                <a:solidFill>
                  <a:srgbClr val="7F7F7F"/>
                </a:solidFill>
                <a:latin typeface="Varela Round"/>
                <a:ea typeface="Varela Round"/>
                <a:cs typeface="Varela Round"/>
                <a:sym typeface="Varela Round"/>
              </a:rPr>
              <a:t>H</a:t>
            </a:r>
            <a:r>
              <a:rPr lang="en" sz="2000" dirty="0">
                <a:solidFill>
                  <a:srgbClr val="7F7F7F"/>
                </a:solidFill>
                <a:latin typeface="Varela Round"/>
                <a:ea typeface="Varela Round"/>
                <a:cs typeface="Varela Round"/>
                <a:sym typeface="Varela Round"/>
              </a:rPr>
              <a:t>onor, attest that you understand the rules and agree to abide by them</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p:nvPr/>
        </p:nvSpPr>
        <p:spPr>
          <a:xfrm>
            <a:off x="618850" y="1876747"/>
            <a:ext cx="6188399" cy="3000000"/>
          </a:xfrm>
          <a:prstGeom prst="rect">
            <a:avLst/>
          </a:prstGeom>
          <a:noFill/>
          <a:ln>
            <a:noFill/>
          </a:ln>
        </p:spPr>
        <p:txBody>
          <a:bodyPr lIns="91425" tIns="91425" rIns="91425" bIns="91425" anchor="ctr" anchorCtr="0">
            <a:noAutofit/>
          </a:bodyPr>
          <a:lstStyle/>
          <a:p>
            <a:pPr marL="457200" lvl="0" indent="-342900" rtl="0">
              <a:lnSpc>
                <a:spcPct val="155000"/>
              </a:lnSpc>
              <a:spcBef>
                <a:spcPts val="1700"/>
              </a:spcBef>
              <a:buClr>
                <a:srgbClr val="7F7F7F"/>
              </a:buClr>
              <a:buSzPct val="100000"/>
              <a:buFont typeface="Varela Round"/>
              <a:buChar char="●"/>
            </a:pPr>
            <a:r>
              <a:rPr lang="en" sz="1800" dirty="0">
                <a:solidFill>
                  <a:srgbClr val="7F7F7F"/>
                </a:solidFill>
                <a:latin typeface="Varela Round"/>
                <a:ea typeface="Varela Round"/>
                <a:cs typeface="Varela Round"/>
                <a:sym typeface="Varela Round"/>
              </a:rPr>
              <a:t>Section II: Campaigning </a:t>
            </a:r>
          </a:p>
          <a:p>
            <a:pPr marL="457200" lvl="0" indent="-342900" rtl="0">
              <a:lnSpc>
                <a:spcPct val="155000"/>
              </a:lnSpc>
              <a:spcBef>
                <a:spcPts val="1700"/>
              </a:spcBef>
              <a:buClr>
                <a:srgbClr val="7F7F7F"/>
              </a:buClr>
              <a:buSzPct val="100000"/>
              <a:buFont typeface="Varela Round"/>
              <a:buChar char="●"/>
            </a:pPr>
            <a:r>
              <a:rPr lang="en" sz="1800" dirty="0">
                <a:solidFill>
                  <a:srgbClr val="7F7F7F"/>
                </a:solidFill>
                <a:latin typeface="Varela Round"/>
                <a:ea typeface="Varela Round"/>
                <a:cs typeface="Varela Round"/>
                <a:sym typeface="Varela Round"/>
              </a:rPr>
              <a:t>Section III: Elections Procedures</a:t>
            </a:r>
          </a:p>
          <a:p>
            <a:pPr marL="457200" lvl="0" indent="-342900">
              <a:lnSpc>
                <a:spcPct val="155000"/>
              </a:lnSpc>
              <a:spcBef>
                <a:spcPts val="1700"/>
              </a:spcBef>
              <a:buClr>
                <a:srgbClr val="7F7F7F"/>
              </a:buClr>
              <a:buSzPct val="100000"/>
              <a:buFont typeface="Varela Round"/>
              <a:buChar char="●"/>
            </a:pPr>
            <a:r>
              <a:rPr lang="en" sz="1800" dirty="0">
                <a:solidFill>
                  <a:srgbClr val="7F7F7F"/>
                </a:solidFill>
                <a:latin typeface="Varela Round"/>
                <a:ea typeface="Varela Round"/>
                <a:cs typeface="Varela Round"/>
                <a:sym typeface="Varela Round"/>
              </a:rPr>
              <a:t>Section IV: Violations and Enforcement</a:t>
            </a:r>
          </a:p>
          <a:p>
            <a:pPr marL="457200" lvl="0" indent="-342900">
              <a:lnSpc>
                <a:spcPct val="155000"/>
              </a:lnSpc>
              <a:spcBef>
                <a:spcPts val="1700"/>
              </a:spcBef>
              <a:buClr>
                <a:srgbClr val="7F7F7F"/>
              </a:buClr>
              <a:buSzPct val="100000"/>
              <a:buFont typeface="Varela Round"/>
              <a:buChar char="●"/>
            </a:pPr>
            <a:r>
              <a:rPr lang="en" sz="1800" dirty="0">
                <a:solidFill>
                  <a:srgbClr val="7F7F7F"/>
                </a:solidFill>
                <a:latin typeface="Varela Round"/>
                <a:ea typeface="Varela Round"/>
                <a:cs typeface="Varela Round"/>
                <a:sym typeface="Varela Round"/>
              </a:rPr>
              <a:t>Overview of common violations</a:t>
            </a:r>
          </a:p>
          <a:p>
            <a:pPr marL="457200" lvl="0" indent="-342900">
              <a:lnSpc>
                <a:spcPct val="155000"/>
              </a:lnSpc>
              <a:spcBef>
                <a:spcPts val="1700"/>
              </a:spcBef>
              <a:buClr>
                <a:srgbClr val="7F7F7F"/>
              </a:buClr>
              <a:buSzPct val="100000"/>
              <a:buFont typeface="Varela Round"/>
              <a:buChar char="●"/>
            </a:pPr>
            <a:r>
              <a:rPr lang="en" sz="1800" dirty="0">
                <a:solidFill>
                  <a:srgbClr val="7F7F7F"/>
                </a:solidFill>
                <a:latin typeface="Varela Round"/>
                <a:ea typeface="Varela Round"/>
                <a:cs typeface="Varela Round"/>
                <a:sym typeface="Varela Round"/>
              </a:rPr>
              <a:t>Explanation of resolution process</a:t>
            </a:r>
          </a:p>
          <a:p>
            <a:pPr marL="457200" lvl="0" indent="-342900">
              <a:lnSpc>
                <a:spcPct val="155000"/>
              </a:lnSpc>
              <a:spcBef>
                <a:spcPts val="1700"/>
              </a:spcBef>
              <a:buClr>
                <a:srgbClr val="7F7F7F"/>
              </a:buClr>
              <a:buSzPct val="100000"/>
              <a:buFont typeface="Varela Round"/>
              <a:buChar char="●"/>
            </a:pPr>
            <a:endParaRPr lang="en" sz="1800" dirty="0">
              <a:solidFill>
                <a:srgbClr val="7F7F7F"/>
              </a:solidFill>
              <a:latin typeface="Varela Round"/>
              <a:ea typeface="Varela Round"/>
              <a:cs typeface="Varela Round"/>
              <a:sym typeface="Varela Round"/>
            </a:endParaRPr>
          </a:p>
          <a:p>
            <a:pPr marL="457200" lvl="0" indent="-342900" rtl="0">
              <a:lnSpc>
                <a:spcPct val="155000"/>
              </a:lnSpc>
              <a:spcBef>
                <a:spcPts val="1700"/>
              </a:spcBef>
              <a:buClr>
                <a:srgbClr val="7F7F7F"/>
              </a:buClr>
              <a:buSzPct val="100000"/>
              <a:buFont typeface="Varela Round"/>
              <a:buChar char="●"/>
            </a:pPr>
            <a:endParaRPr lang="en" sz="1800" dirty="0">
              <a:solidFill>
                <a:srgbClr val="7F7F7F"/>
              </a:solidFill>
              <a:latin typeface="Varela Round"/>
              <a:ea typeface="Varela Round"/>
              <a:cs typeface="Varela Round"/>
              <a:sym typeface="Varela Round"/>
            </a:endParaRPr>
          </a:p>
        </p:txBody>
      </p:sp>
      <p:sp>
        <p:nvSpPr>
          <p:cNvPr id="95" name="Shape 95"/>
          <p:cNvSpPr txBox="1"/>
          <p:nvPr/>
        </p:nvSpPr>
        <p:spPr>
          <a:xfrm>
            <a:off x="618850" y="-763065"/>
            <a:ext cx="5025599" cy="3000000"/>
          </a:xfrm>
          <a:prstGeom prst="rect">
            <a:avLst/>
          </a:prstGeom>
          <a:noFill/>
          <a:ln>
            <a:noFill/>
          </a:ln>
        </p:spPr>
        <p:txBody>
          <a:bodyPr lIns="91425" tIns="91425" rIns="91425" bIns="91425" anchor="ctr" anchorCtr="0">
            <a:noAutofit/>
          </a:bodyPr>
          <a:lstStyle/>
          <a:p>
            <a:pPr lvl="0" rtl="0">
              <a:spcBef>
                <a:spcPts val="0"/>
              </a:spcBef>
              <a:buNone/>
            </a:pPr>
            <a:r>
              <a:rPr lang="en" sz="3000" b="1" dirty="0">
                <a:solidFill>
                  <a:srgbClr val="8BC34A"/>
                </a:solidFill>
                <a:latin typeface="Montserrat"/>
                <a:ea typeface="Montserrat"/>
                <a:cs typeface="Montserrat"/>
                <a:sym typeface="Montserrat"/>
              </a:rPr>
              <a:t> Rules and Regulations </a:t>
            </a:r>
            <a:r>
              <a:rPr lang="en" sz="3000" b="1" dirty="0">
                <a:solidFill>
                  <a:srgbClr val="FFFFFF"/>
                </a:solidFill>
                <a:latin typeface="Montserrat"/>
                <a:ea typeface="Montserrat"/>
                <a:cs typeface="Montserrat"/>
                <a:sym typeface="Montserrat"/>
              </a:rPr>
              <a:t> </a:t>
            </a:r>
          </a:p>
        </p:txBody>
      </p:sp>
    </p:spTree>
    <p:extLst>
      <p:ext uri="{BB962C8B-B14F-4D97-AF65-F5344CB8AC3E}">
        <p14:creationId xmlns:p14="http://schemas.microsoft.com/office/powerpoint/2010/main" val="2257540251"/>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5" name="Shape 95"/>
          <p:cNvSpPr txBox="1"/>
          <p:nvPr/>
        </p:nvSpPr>
        <p:spPr>
          <a:xfrm>
            <a:off x="618850" y="0"/>
            <a:ext cx="6259932" cy="1282890"/>
          </a:xfrm>
          <a:prstGeom prst="rect">
            <a:avLst/>
          </a:prstGeom>
          <a:noFill/>
          <a:ln>
            <a:noFill/>
          </a:ln>
        </p:spPr>
        <p:txBody>
          <a:bodyPr lIns="91425" tIns="91425" rIns="91425" bIns="91425" anchor="ctr" anchorCtr="0">
            <a:noAutofit/>
          </a:bodyPr>
          <a:lstStyle/>
          <a:p>
            <a:pPr lvl="0" rtl="0">
              <a:spcBef>
                <a:spcPts val="0"/>
              </a:spcBef>
              <a:buNone/>
            </a:pPr>
            <a:r>
              <a:rPr lang="en" sz="3000" b="1" dirty="0">
                <a:solidFill>
                  <a:srgbClr val="8BC34A"/>
                </a:solidFill>
                <a:latin typeface="Montserrat"/>
                <a:ea typeface="Montserrat"/>
                <a:cs typeface="Montserrat"/>
                <a:sym typeface="Montserrat"/>
              </a:rPr>
              <a:t> Rules and Regulations</a:t>
            </a:r>
            <a:endParaRPr lang="en" sz="3000" b="1" dirty="0">
              <a:solidFill>
                <a:srgbClr val="FFFFFF"/>
              </a:solidFill>
              <a:latin typeface="Montserrat"/>
              <a:ea typeface="Montserrat"/>
              <a:cs typeface="Montserrat"/>
              <a:sym typeface="Montserrat"/>
            </a:endParaRPr>
          </a:p>
        </p:txBody>
      </p:sp>
      <p:sp>
        <p:nvSpPr>
          <p:cNvPr id="94" name="Shape 94"/>
          <p:cNvSpPr txBox="1"/>
          <p:nvPr/>
        </p:nvSpPr>
        <p:spPr>
          <a:xfrm>
            <a:off x="618850" y="841777"/>
            <a:ext cx="6535929" cy="3453435"/>
          </a:xfrm>
          <a:prstGeom prst="rect">
            <a:avLst/>
          </a:prstGeom>
          <a:noFill/>
          <a:ln>
            <a:noFill/>
          </a:ln>
        </p:spPr>
        <p:txBody>
          <a:bodyPr lIns="91425" tIns="91425" rIns="91425" bIns="91425" anchor="t" anchorCtr="0">
            <a:noAutofit/>
          </a:bodyPr>
          <a:lstStyle/>
          <a:p>
            <a:pPr marL="457200" indent="-342900">
              <a:spcBef>
                <a:spcPts val="600"/>
              </a:spcBef>
              <a:buClr>
                <a:srgbClr val="7F7F7F"/>
              </a:buClr>
              <a:buSzPct val="100000"/>
              <a:buFont typeface="Varela Round"/>
              <a:buChar char="●"/>
            </a:pPr>
            <a:r>
              <a:rPr lang="en" sz="1600" dirty="0">
                <a:solidFill>
                  <a:srgbClr val="7F7F7F"/>
                </a:solidFill>
                <a:latin typeface="Varela Round"/>
                <a:ea typeface="Varela Round"/>
                <a:cs typeface="Varela Round"/>
                <a:sym typeface="Varela Round"/>
              </a:rPr>
              <a:t>Alignment with University Policies</a:t>
            </a:r>
          </a:p>
          <a:p>
            <a:pPr marL="457200" indent="-342900">
              <a:spcBef>
                <a:spcPts val="600"/>
              </a:spcBef>
              <a:buClr>
                <a:srgbClr val="7F7F7F"/>
              </a:buClr>
              <a:buSzPct val="100000"/>
              <a:buFont typeface="Varela Round"/>
              <a:buChar char="●"/>
            </a:pPr>
            <a:r>
              <a:rPr lang="en-US" sz="1600" dirty="0">
                <a:solidFill>
                  <a:srgbClr val="7F7F7F"/>
                </a:solidFill>
                <a:latin typeface="Varela Round"/>
                <a:ea typeface="Varela Round"/>
                <a:cs typeface="Varela Round"/>
                <a:sym typeface="Varela Round"/>
              </a:rPr>
              <a:t>“Individuals and organizations are subject to the University’s exterior posting and chalking policy and are encouraged to consult that policy prior to posting campaign messages or materials. See: http://uvapolicy.virginia.edu/policy/PRM-008”</a:t>
            </a:r>
            <a:r>
              <a:rPr lang="en" sz="1600" dirty="0">
                <a:solidFill>
                  <a:srgbClr val="7F7F7F"/>
                </a:solidFill>
                <a:latin typeface="Varela Round"/>
                <a:ea typeface="Varela Round"/>
                <a:cs typeface="Varela Round"/>
                <a:sym typeface="Varela Round"/>
              </a:rPr>
              <a:t> </a:t>
            </a:r>
          </a:p>
          <a:p>
            <a:pPr marL="457200" indent="-342900">
              <a:spcBef>
                <a:spcPts val="600"/>
              </a:spcBef>
              <a:buClr>
                <a:srgbClr val="7F7F7F"/>
              </a:buClr>
              <a:buSzPct val="100000"/>
              <a:buFont typeface="Varela Round"/>
              <a:buChar char="●"/>
            </a:pPr>
            <a:r>
              <a:rPr lang="en-US" sz="1600" dirty="0">
                <a:solidFill>
                  <a:srgbClr val="7F7F7F"/>
                </a:solidFill>
                <a:latin typeface="Varela Round"/>
                <a:ea typeface="Varela Round"/>
                <a:cs typeface="Varela Round"/>
                <a:sym typeface="Varela Round"/>
              </a:rPr>
              <a:t>Key parts of the University Policy to keep in mind are:</a:t>
            </a:r>
          </a:p>
          <a:p>
            <a:pPr marL="687387" lvl="1" indent="-285750">
              <a:spcBef>
                <a:spcPts val="600"/>
              </a:spcBef>
              <a:buClr>
                <a:srgbClr val="7F7F7F"/>
              </a:buClr>
              <a:buSzPct val="100000"/>
              <a:buFont typeface="Wingdings" panose="05000000000000000000" pitchFamily="2" charset="2"/>
              <a:buChar char="q"/>
            </a:pPr>
            <a:r>
              <a:rPr lang="en-US" dirty="0">
                <a:solidFill>
                  <a:srgbClr val="7F7F7F"/>
                </a:solidFill>
                <a:latin typeface="Varela Round"/>
                <a:ea typeface="Varela Round"/>
                <a:cs typeface="Varela Round"/>
                <a:sym typeface="Varela Round"/>
              </a:rPr>
              <a:t>Flyers are limited in size to 8.5 x 11 per the University Exterior Posting and Chalking Policy. See the Campaign Materials section of the Rules &amp; Regulations for more information.</a:t>
            </a:r>
          </a:p>
          <a:p>
            <a:pPr marL="687387" lvl="1" indent="-285750">
              <a:spcBef>
                <a:spcPts val="600"/>
              </a:spcBef>
              <a:buClr>
                <a:srgbClr val="7F7F7F"/>
              </a:buClr>
              <a:buSzPct val="100000"/>
              <a:buFont typeface="Wingdings" panose="05000000000000000000" pitchFamily="2" charset="2"/>
              <a:buChar char="q"/>
            </a:pPr>
            <a:r>
              <a:rPr lang="en-US" dirty="0">
                <a:solidFill>
                  <a:srgbClr val="7F7F7F"/>
                </a:solidFill>
                <a:latin typeface="Varela Round"/>
                <a:ea typeface="Varela Round"/>
                <a:cs typeface="Varela Round"/>
                <a:sym typeface="Varela Round"/>
              </a:rPr>
              <a:t>Chalking: Chalk messages must be limited to concrete, horizontal surfaces that are open to the sky, permitting messages to be washed away naturally. Chalk on brick, slate, or other non-concrete surfaces is </a:t>
            </a:r>
            <a:r>
              <a:rPr lang="en-US" dirty="0">
                <a:solidFill>
                  <a:schemeClr val="bg1">
                    <a:lumMod val="50000"/>
                  </a:schemeClr>
                </a:solidFill>
                <a:latin typeface="Varela Round"/>
                <a:ea typeface="Varela Round"/>
                <a:cs typeface="Varela Round"/>
                <a:sym typeface="Varela Round"/>
              </a:rPr>
              <a:t>impermissible. At no time may chalk messages be made on any building. The use of spray chalk or line chalk is strictly prohibited on any surface at any time</a:t>
            </a:r>
          </a:p>
          <a:p>
            <a:pPr marL="687387" lvl="1" indent="-285750">
              <a:spcBef>
                <a:spcPts val="600"/>
              </a:spcBef>
              <a:buClr>
                <a:srgbClr val="7F7F7F"/>
              </a:buClr>
              <a:buSzPct val="100000"/>
              <a:buFont typeface="Wingdings" panose="05000000000000000000" pitchFamily="2" charset="2"/>
              <a:buChar char="q"/>
            </a:pPr>
            <a:r>
              <a:rPr lang="en" dirty="0">
                <a:solidFill>
                  <a:schemeClr val="bg1">
                    <a:lumMod val="50000"/>
                  </a:schemeClr>
                </a:solidFill>
                <a:latin typeface="Varela Round"/>
              </a:rPr>
              <a:t>Include disclaimer on ALL materials (“Paid for by </a:t>
            </a:r>
            <a:r>
              <a:rPr lang="en" u="sng" dirty="0">
                <a:solidFill>
                  <a:schemeClr val="bg1">
                    <a:lumMod val="50000"/>
                  </a:schemeClr>
                </a:solidFill>
                <a:latin typeface="Varela Round"/>
              </a:rPr>
              <a:t>               “)</a:t>
            </a:r>
          </a:p>
          <a:p>
            <a:pPr marL="687387" lvl="1" indent="-285750">
              <a:spcBef>
                <a:spcPts val="600"/>
              </a:spcBef>
              <a:buClr>
                <a:srgbClr val="7F7F7F"/>
              </a:buClr>
              <a:buSzPct val="100000"/>
              <a:buFont typeface="Wingdings" panose="05000000000000000000" pitchFamily="2" charset="2"/>
              <a:buChar char="q"/>
            </a:pPr>
            <a:endParaRPr lang="en-US" dirty="0">
              <a:solidFill>
                <a:schemeClr val="bg1">
                  <a:lumMod val="50000"/>
                </a:schemeClr>
              </a:solidFill>
              <a:latin typeface="Varela Round"/>
              <a:ea typeface="Varela Round"/>
              <a:cs typeface="Varela Round"/>
              <a:sym typeface="Varela Round"/>
            </a:endParaRPr>
          </a:p>
        </p:txBody>
      </p:sp>
    </p:spTree>
    <p:extLst>
      <p:ext uri="{BB962C8B-B14F-4D97-AF65-F5344CB8AC3E}">
        <p14:creationId xmlns:p14="http://schemas.microsoft.com/office/powerpoint/2010/main" val="488947559"/>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5" name="Shape 95"/>
          <p:cNvSpPr txBox="1"/>
          <p:nvPr/>
        </p:nvSpPr>
        <p:spPr>
          <a:xfrm>
            <a:off x="618850" y="0"/>
            <a:ext cx="6259932" cy="1282890"/>
          </a:xfrm>
          <a:prstGeom prst="rect">
            <a:avLst/>
          </a:prstGeom>
          <a:noFill/>
          <a:ln>
            <a:noFill/>
          </a:ln>
        </p:spPr>
        <p:txBody>
          <a:bodyPr lIns="91425" tIns="91425" rIns="91425" bIns="91425" anchor="ctr" anchorCtr="0">
            <a:noAutofit/>
          </a:bodyPr>
          <a:lstStyle/>
          <a:p>
            <a:pPr lvl="0" rtl="0">
              <a:spcBef>
                <a:spcPts val="0"/>
              </a:spcBef>
              <a:buNone/>
            </a:pPr>
            <a:r>
              <a:rPr lang="en" sz="3000" b="1" dirty="0">
                <a:solidFill>
                  <a:srgbClr val="8BC34A"/>
                </a:solidFill>
                <a:latin typeface="Montserrat"/>
                <a:ea typeface="Montserrat"/>
                <a:cs typeface="Montserrat"/>
                <a:sym typeface="Montserrat"/>
              </a:rPr>
              <a:t>Rules and Regulations Resolution and Enforcement</a:t>
            </a:r>
            <a:endParaRPr lang="en" sz="3000" b="1" dirty="0">
              <a:solidFill>
                <a:srgbClr val="FFFFFF"/>
              </a:solidFill>
              <a:latin typeface="Montserrat"/>
              <a:ea typeface="Montserrat"/>
              <a:cs typeface="Montserrat"/>
              <a:sym typeface="Montserrat"/>
            </a:endParaRPr>
          </a:p>
        </p:txBody>
      </p:sp>
      <p:sp>
        <p:nvSpPr>
          <p:cNvPr id="94" name="Shape 94"/>
          <p:cNvSpPr txBox="1"/>
          <p:nvPr/>
        </p:nvSpPr>
        <p:spPr>
          <a:xfrm>
            <a:off x="480057" y="1440468"/>
            <a:ext cx="6901066" cy="3453435"/>
          </a:xfrm>
          <a:prstGeom prst="rect">
            <a:avLst/>
          </a:prstGeom>
          <a:noFill/>
          <a:ln>
            <a:noFill/>
          </a:ln>
        </p:spPr>
        <p:txBody>
          <a:bodyPr lIns="91425" tIns="91425" rIns="91425" bIns="91425" anchor="t" anchorCtr="0">
            <a:noAutofit/>
          </a:bodyPr>
          <a:lstStyle/>
          <a:p>
            <a:pPr marL="457200" indent="-342900">
              <a:spcBef>
                <a:spcPts val="600"/>
              </a:spcBef>
              <a:buClr>
                <a:srgbClr val="7F7F7F"/>
              </a:buClr>
              <a:buSzPct val="100000"/>
              <a:buFont typeface="Varela Round"/>
              <a:buChar char="●"/>
            </a:pPr>
            <a:r>
              <a:rPr lang="en-US" sz="1800" dirty="0">
                <a:solidFill>
                  <a:srgbClr val="7F7F7F"/>
                </a:solidFill>
                <a:latin typeface="Varela Round"/>
                <a:sym typeface="Varela Round"/>
              </a:rPr>
              <a:t>UBE will look to mediate/resolve any violation as determined by the Rules and Regulations or in violation of the University policies. Please review Section IV. of the Rules and Regulations to better understand the resolution process.</a:t>
            </a:r>
          </a:p>
          <a:p>
            <a:pPr marL="457200" indent="-342900">
              <a:spcBef>
                <a:spcPts val="600"/>
              </a:spcBef>
              <a:buClr>
                <a:srgbClr val="7F7F7F"/>
              </a:buClr>
              <a:buSzPct val="100000"/>
              <a:buFont typeface="Varela Round"/>
              <a:buChar char="●"/>
            </a:pPr>
            <a:endParaRPr lang="en-US" sz="1800" dirty="0">
              <a:solidFill>
                <a:srgbClr val="7F7F7F"/>
              </a:solidFill>
              <a:latin typeface="Varela Round"/>
              <a:sym typeface="Varela Round"/>
            </a:endParaRPr>
          </a:p>
          <a:p>
            <a:pPr marL="457200" indent="-342900">
              <a:spcBef>
                <a:spcPts val="600"/>
              </a:spcBef>
              <a:buClr>
                <a:srgbClr val="7F7F7F"/>
              </a:buClr>
              <a:buSzPct val="100000"/>
              <a:buFont typeface="Varela Round"/>
              <a:buChar char="●"/>
            </a:pPr>
            <a:r>
              <a:rPr lang="en-US" sz="1800" dirty="0">
                <a:solidFill>
                  <a:srgbClr val="7F7F7F"/>
                </a:solidFill>
                <a:latin typeface="Varela Round"/>
                <a:sym typeface="Varela Round"/>
              </a:rPr>
              <a:t>University Board of Elections determines the eligibility of the candidate to appear on the ballot. </a:t>
            </a:r>
          </a:p>
          <a:p>
            <a:pPr marL="457200" indent="-342900">
              <a:spcBef>
                <a:spcPts val="600"/>
              </a:spcBef>
              <a:buClr>
                <a:srgbClr val="7F7F7F"/>
              </a:buClr>
              <a:buSzPct val="100000"/>
              <a:buFont typeface="Varela Round"/>
              <a:buChar char="●"/>
            </a:pPr>
            <a:endParaRPr lang="en-US" sz="1800" dirty="0">
              <a:solidFill>
                <a:srgbClr val="7F7F7F"/>
              </a:solidFill>
              <a:latin typeface="Varela Round"/>
              <a:sym typeface="Varela Round"/>
            </a:endParaRPr>
          </a:p>
          <a:p>
            <a:pPr marL="457200" indent="-342900">
              <a:spcBef>
                <a:spcPts val="600"/>
              </a:spcBef>
              <a:buClr>
                <a:srgbClr val="7F7F7F"/>
              </a:buClr>
              <a:buSzPct val="100000"/>
              <a:buFont typeface="Varela Round"/>
              <a:buChar char="●"/>
            </a:pPr>
            <a:r>
              <a:rPr lang="en-US" sz="1800" dirty="0">
                <a:solidFill>
                  <a:srgbClr val="7F7F7F"/>
                </a:solidFill>
                <a:latin typeface="Varela Round"/>
                <a:sym typeface="Varela Round"/>
              </a:rPr>
              <a:t>Unresolved violations against the University policies and regulations may be reported to UJC and Honor through the University Board of Elections </a:t>
            </a:r>
            <a:endParaRPr lang="en-US" sz="1600" dirty="0">
              <a:solidFill>
                <a:schemeClr val="tx1">
                  <a:lumMod val="50000"/>
                  <a:lumOff val="50000"/>
                </a:schemeClr>
              </a:solidFill>
              <a:latin typeface="Calibri" panose="020F0502020204030204" pitchFamily="34" charset="0"/>
            </a:endParaRPr>
          </a:p>
          <a:p>
            <a:pPr marL="682625" lvl="1" indent="-287338">
              <a:spcBef>
                <a:spcPts val="600"/>
              </a:spcBef>
              <a:buClr>
                <a:srgbClr val="7F7F7F"/>
              </a:buClr>
              <a:buSzPct val="100000"/>
              <a:buFont typeface="Arial" panose="020B0604020202020204" pitchFamily="34" charset="0"/>
              <a:buChar char="•"/>
              <a:tabLst>
                <a:tab pos="519113" algn="l"/>
              </a:tabLst>
            </a:pPr>
            <a:endParaRPr lang="en-US" dirty="0">
              <a:latin typeface="Calibri" panose="020F0502020204030204" pitchFamily="34" charset="0"/>
            </a:endParaRPr>
          </a:p>
          <a:p>
            <a:pPr marL="682625" lvl="1" indent="-287338">
              <a:spcBef>
                <a:spcPts val="600"/>
              </a:spcBef>
              <a:buClr>
                <a:srgbClr val="7F7F7F"/>
              </a:buClr>
              <a:buSzPct val="100000"/>
              <a:buFont typeface="Arial" panose="020B0604020202020204" pitchFamily="34" charset="0"/>
              <a:buChar char="•"/>
              <a:tabLst>
                <a:tab pos="519113" algn="l"/>
              </a:tabLst>
            </a:pPr>
            <a:endParaRPr lang="en-US" i="1" dirty="0">
              <a:latin typeface="Calibri" panose="020F0502020204030204" pitchFamily="34" charset="0"/>
            </a:endParaRPr>
          </a:p>
          <a:p>
            <a:pPr marL="114300" lvl="1">
              <a:spcBef>
                <a:spcPts val="600"/>
              </a:spcBef>
              <a:buClr>
                <a:srgbClr val="7F7F7F"/>
              </a:buClr>
              <a:buSzPct val="100000"/>
            </a:pPr>
            <a:endParaRPr lang="en" dirty="0">
              <a:solidFill>
                <a:srgbClr val="7F7F7F"/>
              </a:solidFill>
              <a:latin typeface="Calibri" panose="020F0502020204030204" pitchFamily="34" charset="0"/>
              <a:ea typeface="Varela Round"/>
              <a:cs typeface="Varela Round"/>
              <a:sym typeface="Varela Round"/>
            </a:endParaRPr>
          </a:p>
        </p:txBody>
      </p:sp>
    </p:spTree>
    <p:extLst>
      <p:ext uri="{BB962C8B-B14F-4D97-AF65-F5344CB8AC3E}">
        <p14:creationId xmlns:p14="http://schemas.microsoft.com/office/powerpoint/2010/main" val="876118088"/>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Shape 105"/>
        <p:cNvGrpSpPr/>
        <p:nvPr/>
      </p:nvGrpSpPr>
      <p:grpSpPr>
        <a:xfrm>
          <a:off x="0" y="0"/>
          <a:ext cx="0" cy="0"/>
          <a:chOff x="0" y="0"/>
          <a:chExt cx="0" cy="0"/>
        </a:xfrm>
      </p:grpSpPr>
      <p:sp>
        <p:nvSpPr>
          <p:cNvPr id="106" name="Shape 106"/>
          <p:cNvSpPr txBox="1">
            <a:spLocks noGrp="1"/>
          </p:cNvSpPr>
          <p:nvPr>
            <p:ph type="ctrTitle"/>
          </p:nvPr>
        </p:nvSpPr>
        <p:spPr>
          <a:xfrm>
            <a:off x="195775" y="413810"/>
            <a:ext cx="4337999" cy="2989799"/>
          </a:xfrm>
          <a:prstGeom prst="rect">
            <a:avLst/>
          </a:prstGeom>
        </p:spPr>
        <p:txBody>
          <a:bodyPr lIns="91425" tIns="91425" rIns="91425" bIns="91425" anchor="b" anchorCtr="0">
            <a:noAutofit/>
          </a:bodyPr>
          <a:lstStyle/>
          <a:p>
            <a:pPr rtl="0">
              <a:spcBef>
                <a:spcPts val="0"/>
              </a:spcBef>
              <a:buNone/>
            </a:pPr>
            <a:r>
              <a:rPr lang="en" sz="3200" dirty="0">
                <a:solidFill>
                  <a:srgbClr val="9C27B0"/>
                </a:solidFill>
              </a:rPr>
              <a:t>Reporting Violations:</a:t>
            </a:r>
          </a:p>
          <a:p>
            <a:pPr rtl="0">
              <a:spcBef>
                <a:spcPts val="0"/>
              </a:spcBef>
              <a:buNone/>
            </a:pPr>
            <a:endParaRPr dirty="0"/>
          </a:p>
          <a:p>
            <a:pPr>
              <a:spcBef>
                <a:spcPts val="0"/>
              </a:spcBef>
              <a:buNone/>
            </a:pPr>
            <a:r>
              <a:rPr lang="en" dirty="0">
                <a:solidFill>
                  <a:srgbClr val="FFFFFF"/>
                </a:solidFill>
              </a:rPr>
              <a:t> ASK QUESTIONS!!!!! </a:t>
            </a:r>
          </a:p>
        </p:txBody>
      </p:sp>
      <p:sp>
        <p:nvSpPr>
          <p:cNvPr id="107" name="Shape 107"/>
          <p:cNvSpPr txBox="1">
            <a:spLocks noGrp="1"/>
          </p:cNvSpPr>
          <p:nvPr>
            <p:ph type="subTitle" idx="1"/>
          </p:nvPr>
        </p:nvSpPr>
        <p:spPr>
          <a:xfrm>
            <a:off x="5007900" y="2744050"/>
            <a:ext cx="4067100" cy="1031699"/>
          </a:xfrm>
          <a:prstGeom prst="rect">
            <a:avLst/>
          </a:prstGeom>
        </p:spPr>
        <p:txBody>
          <a:bodyPr lIns="91425" tIns="91425" rIns="91425" bIns="91425" anchor="b" anchorCtr="0">
            <a:noAutofit/>
          </a:bodyPr>
          <a:lstStyle/>
          <a:p>
            <a:pPr rtl="0">
              <a:spcBef>
                <a:spcPts val="0"/>
              </a:spcBef>
              <a:buNone/>
            </a:pPr>
            <a:endParaRPr sz="2400" dirty="0">
              <a:latin typeface="Varela Round"/>
            </a:endParaRPr>
          </a:p>
          <a:p>
            <a:pPr rtl="0">
              <a:spcBef>
                <a:spcPts val="0"/>
              </a:spcBef>
              <a:buNone/>
            </a:pPr>
            <a:endParaRPr sz="2400" dirty="0">
              <a:latin typeface="Varela Round"/>
            </a:endParaRPr>
          </a:p>
          <a:p>
            <a:pPr algn="l" rtl="0">
              <a:spcBef>
                <a:spcPts val="0"/>
              </a:spcBef>
              <a:buNone/>
            </a:pPr>
            <a:r>
              <a:rPr lang="en" sz="2400" dirty="0">
                <a:latin typeface="Varela Round"/>
              </a:rPr>
              <a:t>You are responsible for:</a:t>
            </a:r>
          </a:p>
          <a:p>
            <a:pPr marL="457200" lvl="0" indent="-342900" algn="l" rtl="0">
              <a:spcBef>
                <a:spcPts val="0"/>
              </a:spcBef>
              <a:buClr>
                <a:srgbClr val="FFFFFF"/>
              </a:buClr>
              <a:buSzPct val="100000"/>
              <a:buFont typeface="Karla"/>
              <a:buChar char="●"/>
            </a:pPr>
            <a:r>
              <a:rPr lang="en" sz="2400" dirty="0">
                <a:latin typeface="Varela Round"/>
              </a:rPr>
              <a:t>Yourself</a:t>
            </a:r>
          </a:p>
          <a:p>
            <a:pPr marL="457200" lvl="0" indent="-342900" algn="l">
              <a:spcBef>
                <a:spcPts val="0"/>
              </a:spcBef>
              <a:buClr>
                <a:srgbClr val="FFFFFF"/>
              </a:buClr>
              <a:buSzPct val="100000"/>
              <a:buFont typeface="Karla"/>
              <a:buChar char="●"/>
            </a:pPr>
            <a:r>
              <a:rPr lang="en" sz="2400" dirty="0">
                <a:latin typeface="Varela Round"/>
              </a:rPr>
              <a:t>Those who campaign on your behalf</a:t>
            </a:r>
          </a:p>
        </p:txBody>
      </p:sp>
      <p:sp>
        <p:nvSpPr>
          <p:cNvPr id="2" name="Rectangle 1"/>
          <p:cNvSpPr/>
          <p:nvPr/>
        </p:nvSpPr>
        <p:spPr>
          <a:xfrm>
            <a:off x="835552" y="3702003"/>
            <a:ext cx="4038285" cy="400110"/>
          </a:xfrm>
          <a:prstGeom prst="rect">
            <a:avLst/>
          </a:prstGeom>
        </p:spPr>
        <p:txBody>
          <a:bodyPr wrap="none">
            <a:spAutoFit/>
          </a:bodyPr>
          <a:lstStyle/>
          <a:p>
            <a:r>
              <a:rPr lang="en" sz="2000" b="1" dirty="0">
                <a:solidFill>
                  <a:srgbClr val="7030A0"/>
                </a:solidFill>
                <a:latin typeface="Varela Round"/>
              </a:rPr>
              <a:t>Email: </a:t>
            </a:r>
            <a:r>
              <a:rPr lang="en" sz="2000" b="1" u="sng" dirty="0">
                <a:solidFill>
                  <a:srgbClr val="FFFFFF"/>
                </a:solidFill>
                <a:latin typeface="Varela Round"/>
                <a:hlinkClick r:id="rId3"/>
              </a:rPr>
              <a:t>UBE-Rules@virginia.edu</a:t>
            </a:r>
          </a:p>
        </p:txBody>
      </p:sp>
    </p:spTree>
    <p:extLst>
      <p:ext uri="{BB962C8B-B14F-4D97-AF65-F5344CB8AC3E}">
        <p14:creationId xmlns:p14="http://schemas.microsoft.com/office/powerpoint/2010/main" val="1343851773"/>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626079" y="695478"/>
            <a:ext cx="5324100" cy="485699"/>
          </a:xfrm>
        </p:spPr>
        <p:txBody>
          <a:bodyPr/>
          <a:lstStyle/>
          <a:p>
            <a:r>
              <a:rPr lang="en" sz="3600" dirty="0">
                <a:solidFill>
                  <a:srgbClr val="FFC000"/>
                </a:solidFill>
              </a:rPr>
              <a:t>Endorsements </a:t>
            </a:r>
            <a:endParaRPr lang="en-US" dirty="0">
              <a:solidFill>
                <a:srgbClr val="FFC000"/>
              </a:solidFill>
            </a:endParaRPr>
          </a:p>
        </p:txBody>
      </p:sp>
      <p:sp>
        <p:nvSpPr>
          <p:cNvPr id="4" name="Text Placeholder 3"/>
          <p:cNvSpPr>
            <a:spLocks noGrp="1"/>
          </p:cNvSpPr>
          <p:nvPr>
            <p:ph type="body" idx="1"/>
          </p:nvPr>
        </p:nvSpPr>
        <p:spPr>
          <a:xfrm>
            <a:off x="179614" y="1333501"/>
            <a:ext cx="6719207" cy="2255700"/>
          </a:xfrm>
        </p:spPr>
        <p:txBody>
          <a:bodyPr/>
          <a:lstStyle/>
          <a:p>
            <a:pPr marL="285750" lvl="0" indent="-285750">
              <a:lnSpc>
                <a:spcPct val="115000"/>
              </a:lnSpc>
              <a:spcBef>
                <a:spcPts val="800"/>
              </a:spcBef>
              <a:buClr>
                <a:schemeClr val="dk1"/>
              </a:buClr>
              <a:buSzPct val="68750"/>
              <a:buFont typeface="Wingdings" panose="05000000000000000000" pitchFamily="2" charset="2"/>
              <a:buChar char="Ø"/>
            </a:pPr>
            <a:r>
              <a:rPr lang="en" sz="1800" dirty="0">
                <a:solidFill>
                  <a:schemeClr val="bg1">
                    <a:lumMod val="50000"/>
                  </a:schemeClr>
                </a:solidFill>
                <a:latin typeface="Varela Round"/>
                <a:ea typeface="Arial"/>
                <a:cs typeface="Arial"/>
                <a:sym typeface="Arial"/>
              </a:rPr>
              <a:t>Candidates will be given a link to sign up for interviews with endorsing organizations  </a:t>
            </a:r>
          </a:p>
          <a:p>
            <a:pPr marL="285750" lvl="0" indent="-285750">
              <a:lnSpc>
                <a:spcPct val="115000"/>
              </a:lnSpc>
              <a:spcBef>
                <a:spcPts val="800"/>
              </a:spcBef>
              <a:buClr>
                <a:schemeClr val="dk1"/>
              </a:buClr>
              <a:buSzPct val="68750"/>
              <a:buFont typeface="Wingdings" panose="05000000000000000000" pitchFamily="2" charset="2"/>
              <a:buChar char="Ø"/>
            </a:pPr>
            <a:endParaRPr lang="en-US" dirty="0">
              <a:ea typeface="Arial"/>
              <a:cs typeface="Arial"/>
            </a:endParaRPr>
          </a:p>
          <a:p>
            <a:pPr marL="285750" lvl="0" indent="-285750">
              <a:lnSpc>
                <a:spcPct val="115000"/>
              </a:lnSpc>
              <a:spcBef>
                <a:spcPts val="800"/>
              </a:spcBef>
              <a:buClr>
                <a:schemeClr val="dk1"/>
              </a:buClr>
              <a:buSzPct val="68750"/>
              <a:buFont typeface="Wingdings" panose="05000000000000000000" pitchFamily="2" charset="2"/>
              <a:buChar char="Ø"/>
            </a:pPr>
            <a:r>
              <a:rPr lang="en-US" sz="1800" u="sng" dirty="0">
                <a:solidFill>
                  <a:schemeClr val="bg1">
                    <a:lumMod val="50000"/>
                  </a:schemeClr>
                </a:solidFill>
                <a:latin typeface="Varela Round"/>
                <a:ea typeface="Arial"/>
                <a:cs typeface="Arial"/>
                <a:sym typeface="Arial"/>
              </a:rPr>
              <a:t>Endorsement timeline:</a:t>
            </a:r>
            <a:endParaRPr lang="en" sz="1800" b="1" u="sng" dirty="0">
              <a:solidFill>
                <a:schemeClr val="bg1">
                  <a:lumMod val="50000"/>
                </a:schemeClr>
              </a:solidFill>
              <a:latin typeface="Varela Round"/>
              <a:ea typeface="Arial"/>
              <a:cs typeface="Arial"/>
              <a:sym typeface="Arial"/>
            </a:endParaRPr>
          </a:p>
          <a:p>
            <a:pPr marL="285750" lvl="1" indent="-285750">
              <a:lnSpc>
                <a:spcPct val="115000"/>
              </a:lnSpc>
              <a:spcBef>
                <a:spcPts val="800"/>
              </a:spcBef>
              <a:buClr>
                <a:schemeClr val="dk1"/>
              </a:buClr>
              <a:buSzPct val="68750"/>
              <a:buFont typeface="Wingdings" panose="05000000000000000000" pitchFamily="2" charset="2"/>
              <a:buChar char="Ø"/>
            </a:pPr>
            <a:r>
              <a:rPr lang="en-US" sz="1800" b="1" dirty="0">
                <a:solidFill>
                  <a:schemeClr val="bg1">
                    <a:lumMod val="50000"/>
                  </a:schemeClr>
                </a:solidFill>
                <a:latin typeface="Varela Round"/>
                <a:ea typeface="Arial"/>
                <a:cs typeface="Arial"/>
                <a:sym typeface="Arial"/>
              </a:rPr>
              <a:t>Monday, </a:t>
            </a:r>
            <a:r>
              <a:rPr lang="en" sz="1800" b="1" dirty="0">
                <a:solidFill>
                  <a:schemeClr val="bg1">
                    <a:lumMod val="50000"/>
                  </a:schemeClr>
                </a:solidFill>
                <a:latin typeface="Varela Round"/>
                <a:ea typeface="Arial"/>
                <a:cs typeface="Arial"/>
                <a:sym typeface="Arial"/>
              </a:rPr>
              <a:t>February </a:t>
            </a:r>
            <a:r>
              <a:rPr lang="en-US" sz="1800" b="1" dirty="0">
                <a:solidFill>
                  <a:schemeClr val="bg1">
                    <a:lumMod val="50000"/>
                  </a:schemeClr>
                </a:solidFill>
                <a:latin typeface="Varela Round"/>
                <a:ea typeface="Arial"/>
                <a:cs typeface="Arial"/>
                <a:sym typeface="Arial"/>
              </a:rPr>
              <a:t>10</a:t>
            </a:r>
            <a:r>
              <a:rPr lang="en" sz="1800" b="1" baseline="30000" dirty="0">
                <a:solidFill>
                  <a:schemeClr val="bg1">
                    <a:lumMod val="50000"/>
                  </a:schemeClr>
                </a:solidFill>
                <a:latin typeface="Varela Round"/>
                <a:ea typeface="Arial"/>
                <a:cs typeface="Arial"/>
                <a:sym typeface="Arial"/>
              </a:rPr>
              <a:t>th</a:t>
            </a:r>
            <a:r>
              <a:rPr lang="en" sz="1800" b="1" dirty="0">
                <a:solidFill>
                  <a:schemeClr val="bg1">
                    <a:lumMod val="50000"/>
                  </a:schemeClr>
                </a:solidFill>
                <a:latin typeface="Varela Round"/>
                <a:ea typeface="Arial"/>
                <a:cs typeface="Arial"/>
                <a:sym typeface="Arial"/>
              </a:rPr>
              <a:t> 4PM– </a:t>
            </a:r>
            <a:r>
              <a:rPr lang="en-US" sz="1800" b="1" dirty="0">
                <a:solidFill>
                  <a:schemeClr val="bg1">
                    <a:lumMod val="50000"/>
                  </a:schemeClr>
                </a:solidFill>
                <a:latin typeface="Varela Round"/>
                <a:ea typeface="Arial"/>
                <a:cs typeface="Arial"/>
                <a:sym typeface="Arial"/>
              </a:rPr>
              <a:t>Tuesday, </a:t>
            </a:r>
            <a:r>
              <a:rPr lang="en" sz="1800" b="1" dirty="0">
                <a:solidFill>
                  <a:schemeClr val="bg1">
                    <a:lumMod val="50000"/>
                  </a:schemeClr>
                </a:solidFill>
                <a:latin typeface="Varela Round"/>
                <a:ea typeface="Arial"/>
                <a:cs typeface="Arial"/>
                <a:sym typeface="Arial"/>
              </a:rPr>
              <a:t>February </a:t>
            </a:r>
            <a:r>
              <a:rPr lang="en-US" sz="1800" b="1" dirty="0">
                <a:solidFill>
                  <a:schemeClr val="bg1">
                    <a:lumMod val="50000"/>
                  </a:schemeClr>
                </a:solidFill>
                <a:latin typeface="Varela Round"/>
                <a:ea typeface="Arial"/>
                <a:cs typeface="Arial"/>
                <a:sym typeface="Arial"/>
              </a:rPr>
              <a:t>11</a:t>
            </a:r>
            <a:r>
              <a:rPr lang="en" sz="1800" b="1" baseline="30000" dirty="0">
                <a:solidFill>
                  <a:schemeClr val="bg1">
                    <a:lumMod val="50000"/>
                  </a:schemeClr>
                </a:solidFill>
                <a:latin typeface="Varela Round"/>
                <a:ea typeface="Arial"/>
                <a:cs typeface="Arial"/>
                <a:sym typeface="Arial"/>
              </a:rPr>
              <a:t>th</a:t>
            </a:r>
            <a:r>
              <a:rPr lang="en" sz="1800" b="1" dirty="0">
                <a:solidFill>
                  <a:schemeClr val="bg1">
                    <a:lumMod val="50000"/>
                  </a:schemeClr>
                </a:solidFill>
                <a:latin typeface="Varela Round"/>
                <a:ea typeface="Arial"/>
                <a:cs typeface="Arial"/>
                <a:sym typeface="Arial"/>
              </a:rPr>
              <a:t> 4PM:</a:t>
            </a:r>
            <a:r>
              <a:rPr lang="en" sz="1800" dirty="0">
                <a:solidFill>
                  <a:schemeClr val="bg1">
                    <a:lumMod val="50000"/>
                  </a:schemeClr>
                </a:solidFill>
                <a:latin typeface="Varela Round"/>
                <a:ea typeface="Arial"/>
                <a:cs typeface="Arial"/>
                <a:sym typeface="Arial"/>
              </a:rPr>
              <a:t> Sign up to interview</a:t>
            </a:r>
          </a:p>
          <a:p>
            <a:pPr marL="285750" lvl="1" indent="-285750">
              <a:lnSpc>
                <a:spcPct val="115000"/>
              </a:lnSpc>
              <a:spcBef>
                <a:spcPts val="800"/>
              </a:spcBef>
              <a:buClr>
                <a:schemeClr val="dk1"/>
              </a:buClr>
              <a:buSzPct val="68750"/>
              <a:buFont typeface="Wingdings" panose="05000000000000000000" pitchFamily="2" charset="2"/>
              <a:buChar char="Ø"/>
            </a:pPr>
            <a:r>
              <a:rPr lang="en-US" sz="1800" b="1" dirty="0">
                <a:solidFill>
                  <a:schemeClr val="bg1">
                    <a:lumMod val="50000"/>
                  </a:schemeClr>
                </a:solidFill>
                <a:latin typeface="Varela Round"/>
                <a:ea typeface="Arial"/>
                <a:cs typeface="Arial"/>
                <a:sym typeface="Arial"/>
              </a:rPr>
              <a:t>Thursday, </a:t>
            </a:r>
            <a:r>
              <a:rPr lang="en" sz="1800" b="1" dirty="0">
                <a:solidFill>
                  <a:schemeClr val="bg1">
                    <a:lumMod val="50000"/>
                  </a:schemeClr>
                </a:solidFill>
                <a:latin typeface="Varela Round"/>
                <a:ea typeface="Arial"/>
                <a:cs typeface="Arial"/>
                <a:sym typeface="Arial"/>
              </a:rPr>
              <a:t>February </a:t>
            </a:r>
            <a:r>
              <a:rPr lang="en-US" sz="1800" b="1" dirty="0">
                <a:solidFill>
                  <a:schemeClr val="bg1">
                    <a:lumMod val="50000"/>
                  </a:schemeClr>
                </a:solidFill>
                <a:latin typeface="Varela Round"/>
                <a:ea typeface="Arial"/>
                <a:cs typeface="Arial"/>
                <a:sym typeface="Arial"/>
              </a:rPr>
              <a:t>13</a:t>
            </a:r>
            <a:r>
              <a:rPr lang="en" sz="1800" b="1" baseline="30000" dirty="0">
                <a:solidFill>
                  <a:schemeClr val="bg1">
                    <a:lumMod val="50000"/>
                  </a:schemeClr>
                </a:solidFill>
                <a:latin typeface="Varela Round"/>
                <a:ea typeface="Arial"/>
                <a:cs typeface="Arial"/>
                <a:sym typeface="Arial"/>
              </a:rPr>
              <a:t>th</a:t>
            </a:r>
            <a:r>
              <a:rPr lang="en" sz="1800" b="1" dirty="0">
                <a:solidFill>
                  <a:schemeClr val="bg1">
                    <a:lumMod val="50000"/>
                  </a:schemeClr>
                </a:solidFill>
                <a:latin typeface="Varela Round"/>
                <a:ea typeface="Arial"/>
                <a:cs typeface="Arial"/>
                <a:sym typeface="Arial"/>
              </a:rPr>
              <a:t> – Monday, February 17</a:t>
            </a:r>
            <a:r>
              <a:rPr lang="en" sz="1800" b="1" baseline="30000" dirty="0">
                <a:solidFill>
                  <a:schemeClr val="bg1">
                    <a:lumMod val="50000"/>
                  </a:schemeClr>
                </a:solidFill>
                <a:latin typeface="Varela Round"/>
                <a:ea typeface="Arial"/>
                <a:cs typeface="Arial"/>
                <a:sym typeface="Arial"/>
              </a:rPr>
              <a:t>th</a:t>
            </a:r>
            <a:r>
              <a:rPr lang="en" sz="1800" b="1" dirty="0">
                <a:solidFill>
                  <a:schemeClr val="bg1">
                    <a:lumMod val="50000"/>
                  </a:schemeClr>
                </a:solidFill>
                <a:latin typeface="Varela Round"/>
                <a:ea typeface="Arial"/>
                <a:cs typeface="Arial"/>
                <a:sym typeface="Arial"/>
              </a:rPr>
              <a:t> : </a:t>
            </a:r>
            <a:r>
              <a:rPr lang="en" sz="1800" dirty="0">
                <a:solidFill>
                  <a:schemeClr val="bg1">
                    <a:lumMod val="50000"/>
                  </a:schemeClr>
                </a:solidFill>
                <a:latin typeface="Varela Round"/>
                <a:ea typeface="Arial"/>
                <a:cs typeface="Arial"/>
                <a:sym typeface="Arial"/>
              </a:rPr>
              <a:t>Interviews</a:t>
            </a:r>
          </a:p>
        </p:txBody>
      </p:sp>
    </p:spTree>
    <p:extLst>
      <p:ext uri="{BB962C8B-B14F-4D97-AF65-F5344CB8AC3E}">
        <p14:creationId xmlns:p14="http://schemas.microsoft.com/office/powerpoint/2010/main" val="1162559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91E63"/>
        </a:solidFill>
        <a:effectLst/>
      </p:bgPr>
    </p:bg>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838250" y="1090301"/>
            <a:ext cx="5324100" cy="485699"/>
          </a:xfrm>
          <a:prstGeom prst="rect">
            <a:avLst/>
          </a:prstGeom>
        </p:spPr>
        <p:txBody>
          <a:bodyPr lIns="91425" tIns="91425" rIns="91425" bIns="91425" anchor="b" anchorCtr="0">
            <a:noAutofit/>
          </a:bodyPr>
          <a:lstStyle/>
          <a:p>
            <a:pPr>
              <a:spcBef>
                <a:spcPts val="0"/>
              </a:spcBef>
              <a:buNone/>
            </a:pPr>
            <a:r>
              <a:rPr lang="en" sz="3600" dirty="0">
                <a:solidFill>
                  <a:srgbClr val="E91E63"/>
                </a:solidFill>
              </a:rPr>
              <a:t>Campaigning</a:t>
            </a:r>
          </a:p>
        </p:txBody>
      </p:sp>
      <p:sp>
        <p:nvSpPr>
          <p:cNvPr id="113" name="Shape 113"/>
          <p:cNvSpPr txBox="1">
            <a:spLocks noGrp="1"/>
          </p:cNvSpPr>
          <p:nvPr>
            <p:ph type="body" idx="1"/>
          </p:nvPr>
        </p:nvSpPr>
        <p:spPr>
          <a:xfrm>
            <a:off x="-183925" y="2286025"/>
            <a:ext cx="6922499" cy="2255700"/>
          </a:xfrm>
          <a:prstGeom prst="rect">
            <a:avLst/>
          </a:prstGeom>
        </p:spPr>
        <p:txBody>
          <a:bodyPr lIns="91425" tIns="91425" rIns="91425" bIns="91425" anchor="t" anchorCtr="0">
            <a:noAutofit/>
          </a:bodyPr>
          <a:lstStyle/>
          <a:p>
            <a:pPr algn="ctr" rtl="0">
              <a:spcBef>
                <a:spcPts val="0"/>
              </a:spcBef>
              <a:buNone/>
            </a:pPr>
            <a:r>
              <a:rPr lang="en-US" sz="2400" dirty="0">
                <a:solidFill>
                  <a:srgbClr val="434343"/>
                </a:solidFill>
                <a:latin typeface="Varela Round"/>
              </a:rPr>
              <a:t>Friday</a:t>
            </a:r>
            <a:r>
              <a:rPr lang="en" sz="2400" dirty="0">
                <a:solidFill>
                  <a:srgbClr val="434343"/>
                </a:solidFill>
                <a:latin typeface="Varela Round"/>
              </a:rPr>
              <a:t>, February 21</a:t>
            </a:r>
            <a:r>
              <a:rPr lang="en" sz="2400" baseline="30000" dirty="0">
                <a:solidFill>
                  <a:srgbClr val="434343"/>
                </a:solidFill>
                <a:latin typeface="Varela Round"/>
              </a:rPr>
              <a:t>st</a:t>
            </a:r>
            <a:r>
              <a:rPr lang="en" sz="2400" dirty="0">
                <a:solidFill>
                  <a:srgbClr val="434343"/>
                </a:solidFill>
                <a:latin typeface="Varela Round"/>
              </a:rPr>
              <a:t> </a:t>
            </a:r>
            <a:r>
              <a:rPr lang="en-US" sz="2400" dirty="0">
                <a:solidFill>
                  <a:srgbClr val="434343"/>
                </a:solidFill>
                <a:latin typeface="Varela Round"/>
              </a:rPr>
              <a:t>at 10 AM</a:t>
            </a:r>
            <a:endParaRPr lang="en" sz="2400" dirty="0">
              <a:solidFill>
                <a:srgbClr val="434343"/>
              </a:solidFill>
              <a:latin typeface="Varela Round"/>
            </a:endParaRPr>
          </a:p>
          <a:p>
            <a:pPr algn="ctr" rtl="0">
              <a:spcBef>
                <a:spcPts val="0"/>
              </a:spcBef>
              <a:buNone/>
            </a:pPr>
            <a:r>
              <a:rPr lang="en" sz="2400" dirty="0">
                <a:solidFill>
                  <a:srgbClr val="434343"/>
                </a:solidFill>
                <a:latin typeface="Varela Round"/>
              </a:rPr>
              <a:t>-</a:t>
            </a:r>
          </a:p>
          <a:p>
            <a:pPr algn="ctr" rtl="0">
              <a:spcBef>
                <a:spcPts val="0"/>
              </a:spcBef>
              <a:buNone/>
            </a:pPr>
            <a:r>
              <a:rPr lang="en-US" sz="2400" dirty="0">
                <a:solidFill>
                  <a:srgbClr val="434343"/>
                </a:solidFill>
                <a:latin typeface="Varela Round"/>
              </a:rPr>
              <a:t>Friday</a:t>
            </a:r>
            <a:r>
              <a:rPr lang="en" sz="2400" dirty="0">
                <a:solidFill>
                  <a:srgbClr val="434343"/>
                </a:solidFill>
                <a:latin typeface="Varela Round"/>
              </a:rPr>
              <a:t>, February 28th at 4</a:t>
            </a:r>
            <a:r>
              <a:rPr lang="en-US" sz="2400" dirty="0">
                <a:solidFill>
                  <a:srgbClr val="434343"/>
                </a:solidFill>
                <a:latin typeface="Varela Round"/>
              </a:rPr>
              <a:t> PM</a:t>
            </a:r>
            <a:endParaRPr lang="en" sz="2400" dirty="0">
              <a:solidFill>
                <a:srgbClr val="434343"/>
              </a:solidFill>
              <a:latin typeface="Varela Round"/>
            </a:endParaRPr>
          </a:p>
          <a:p>
            <a:pPr algn="ctr">
              <a:spcBef>
                <a:spcPts val="0"/>
              </a:spcBef>
              <a:buNone/>
            </a:pPr>
            <a:r>
              <a:rPr lang="en" sz="2400" dirty="0">
                <a:solidFill>
                  <a:srgbClr val="434343"/>
                </a:solidFill>
                <a:latin typeface="Varela Round"/>
              </a:rPr>
              <a:t>(when the voting period ends)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2196F3"/>
        </a:solidFill>
        <a:effectLst/>
      </p:bgPr>
    </p:bg>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838350" y="1048400"/>
            <a:ext cx="5324100" cy="485699"/>
          </a:xfrm>
          <a:prstGeom prst="rect">
            <a:avLst/>
          </a:prstGeom>
        </p:spPr>
        <p:txBody>
          <a:bodyPr lIns="91425" tIns="91425" rIns="91425" bIns="91425" anchor="b" anchorCtr="0">
            <a:noAutofit/>
          </a:bodyPr>
          <a:lstStyle/>
          <a:p>
            <a:pPr>
              <a:spcBef>
                <a:spcPts val="0"/>
              </a:spcBef>
              <a:buNone/>
            </a:pPr>
            <a:r>
              <a:rPr lang="en" sz="3600" dirty="0">
                <a:solidFill>
                  <a:srgbClr val="2196F3"/>
                </a:solidFill>
              </a:rPr>
              <a:t>Voting</a:t>
            </a:r>
          </a:p>
        </p:txBody>
      </p:sp>
      <p:sp>
        <p:nvSpPr>
          <p:cNvPr id="126" name="Shape 126"/>
          <p:cNvSpPr txBox="1">
            <a:spLocks noGrp="1"/>
          </p:cNvSpPr>
          <p:nvPr>
            <p:ph type="body" idx="1"/>
          </p:nvPr>
        </p:nvSpPr>
        <p:spPr>
          <a:xfrm>
            <a:off x="838350" y="1976829"/>
            <a:ext cx="6503700" cy="2255700"/>
          </a:xfrm>
          <a:prstGeom prst="rect">
            <a:avLst/>
          </a:prstGeom>
        </p:spPr>
        <p:txBody>
          <a:bodyPr lIns="91425" tIns="91425" rIns="91425" bIns="91425" anchor="t" anchorCtr="0">
            <a:noAutofit/>
          </a:bodyPr>
          <a:lstStyle/>
          <a:p>
            <a:pPr algn="ctr" rtl="0">
              <a:spcBef>
                <a:spcPts val="0"/>
              </a:spcBef>
              <a:buNone/>
            </a:pPr>
            <a:r>
              <a:rPr lang="en-US" sz="2400" dirty="0">
                <a:latin typeface="Varela Round"/>
              </a:rPr>
              <a:t>Wednesday</a:t>
            </a:r>
            <a:r>
              <a:rPr lang="en" sz="2400" dirty="0">
                <a:latin typeface="Varela Round"/>
              </a:rPr>
              <a:t>, February 26</a:t>
            </a:r>
            <a:r>
              <a:rPr lang="en-US" sz="2400" baseline="30000" dirty="0" err="1">
                <a:latin typeface="Varela Round"/>
              </a:rPr>
              <a:t>th</a:t>
            </a:r>
            <a:r>
              <a:rPr lang="en" sz="2400" dirty="0">
                <a:latin typeface="Varela Round"/>
              </a:rPr>
              <a:t> at 10</a:t>
            </a:r>
            <a:r>
              <a:rPr lang="en-US" sz="2400" dirty="0">
                <a:latin typeface="Varela Round"/>
              </a:rPr>
              <a:t> AM</a:t>
            </a:r>
            <a:endParaRPr lang="en" sz="2400" dirty="0">
              <a:latin typeface="Varela Round"/>
            </a:endParaRPr>
          </a:p>
          <a:p>
            <a:pPr algn="ctr" rtl="0">
              <a:spcBef>
                <a:spcPts val="0"/>
              </a:spcBef>
              <a:buNone/>
            </a:pPr>
            <a:r>
              <a:rPr lang="en" sz="2400" dirty="0">
                <a:latin typeface="Varela Round"/>
              </a:rPr>
              <a:t>-</a:t>
            </a:r>
          </a:p>
          <a:p>
            <a:pPr algn="ctr" rtl="0">
              <a:spcBef>
                <a:spcPts val="0"/>
              </a:spcBef>
              <a:buNone/>
            </a:pPr>
            <a:r>
              <a:rPr lang="en-US" sz="2400" dirty="0">
                <a:latin typeface="Varela Round"/>
              </a:rPr>
              <a:t>Friday</a:t>
            </a:r>
            <a:r>
              <a:rPr lang="en" sz="2400" dirty="0">
                <a:latin typeface="Varela Round"/>
              </a:rPr>
              <a:t>, February 28th at 4</a:t>
            </a:r>
            <a:r>
              <a:rPr lang="en-US" sz="2400" dirty="0">
                <a:latin typeface="Varela Round"/>
              </a:rPr>
              <a:t> PM</a:t>
            </a:r>
            <a:endParaRPr lang="en" sz="2400" dirty="0">
              <a:latin typeface="Varela Round"/>
            </a:endParaRPr>
          </a:p>
          <a:p>
            <a:pPr algn="ctr" rtl="0">
              <a:spcBef>
                <a:spcPts val="0"/>
              </a:spcBef>
              <a:buNone/>
            </a:pPr>
            <a:endParaRPr sz="2400" dirty="0">
              <a:latin typeface="Varela Round"/>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5722"/>
        </a:solidFill>
        <a:effectLst/>
      </p:bgPr>
    </p:bg>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852518" y="1024165"/>
            <a:ext cx="5265886" cy="409500"/>
          </a:xfrm>
          <a:prstGeom prst="rect">
            <a:avLst/>
          </a:prstGeom>
        </p:spPr>
        <p:txBody>
          <a:bodyPr lIns="91425" tIns="91425" rIns="91425" bIns="91425" anchor="b" anchorCtr="0">
            <a:noAutofit/>
          </a:bodyPr>
          <a:lstStyle/>
          <a:p>
            <a:pPr lvl="0">
              <a:spcBef>
                <a:spcPts val="0"/>
              </a:spcBef>
              <a:buClr>
                <a:schemeClr val="dk1"/>
              </a:buClr>
              <a:buSzPct val="36666"/>
              <a:buFont typeface="Arial"/>
              <a:buNone/>
            </a:pPr>
            <a:r>
              <a:rPr lang="en" sz="3000" dirty="0">
                <a:solidFill>
                  <a:srgbClr val="FF0000"/>
                </a:solidFill>
              </a:rPr>
              <a:t> </a:t>
            </a:r>
            <a:r>
              <a:rPr lang="en" sz="4000" dirty="0">
                <a:solidFill>
                  <a:srgbClr val="FF0000"/>
                </a:solidFill>
              </a:rPr>
              <a:t>Online Registration </a:t>
            </a:r>
            <a:endParaRPr lang="en" sz="3000" dirty="0">
              <a:solidFill>
                <a:srgbClr val="FF0000"/>
              </a:solidFill>
            </a:endParaRPr>
          </a:p>
        </p:txBody>
      </p:sp>
      <p:sp>
        <p:nvSpPr>
          <p:cNvPr id="69" name="Shape 69"/>
          <p:cNvSpPr txBox="1">
            <a:spLocks noGrp="1"/>
          </p:cNvSpPr>
          <p:nvPr>
            <p:ph type="body" idx="1"/>
          </p:nvPr>
        </p:nvSpPr>
        <p:spPr>
          <a:xfrm>
            <a:off x="507999" y="2198725"/>
            <a:ext cx="3623130" cy="2726999"/>
          </a:xfrm>
          <a:prstGeom prst="rect">
            <a:avLst/>
          </a:prstGeom>
        </p:spPr>
        <p:txBody>
          <a:bodyPr lIns="91425" tIns="91425" rIns="91425" bIns="91425" anchor="t" anchorCtr="0">
            <a:noAutofit/>
          </a:bodyPr>
          <a:lstStyle/>
          <a:p>
            <a:pPr rtl="0">
              <a:spcBef>
                <a:spcPts val="0"/>
              </a:spcBef>
              <a:buNone/>
            </a:pPr>
            <a:r>
              <a:rPr lang="en" dirty="0">
                <a:latin typeface="Varela Round"/>
              </a:rPr>
              <a:t>Step 1: </a:t>
            </a:r>
          </a:p>
          <a:p>
            <a:pPr marL="285750" indent="-285750" rtl="0">
              <a:spcBef>
                <a:spcPts val="0"/>
              </a:spcBef>
              <a:buFont typeface="Wingdings" panose="05000000000000000000" pitchFamily="2" charset="2"/>
              <a:buChar char="Ø"/>
            </a:pPr>
            <a:r>
              <a:rPr lang="en" dirty="0">
                <a:latin typeface="Varela Round"/>
              </a:rPr>
              <a:t>Use link from UBE Email </a:t>
            </a:r>
          </a:p>
          <a:p>
            <a:pPr marL="285750" indent="-285750" rtl="0">
              <a:spcBef>
                <a:spcPts val="0"/>
              </a:spcBef>
              <a:buFont typeface="Wingdings" panose="05000000000000000000" pitchFamily="2" charset="2"/>
              <a:buChar char="Ø"/>
            </a:pPr>
            <a:r>
              <a:rPr lang="en" dirty="0">
                <a:latin typeface="Varela Round"/>
              </a:rPr>
              <a:t>Online Candidacy Registration: </a:t>
            </a:r>
          </a:p>
          <a:p>
            <a:pPr marL="285750" indent="-285750">
              <a:spcBef>
                <a:spcPts val="0"/>
              </a:spcBef>
              <a:buFont typeface="Wingdings" panose="05000000000000000000" pitchFamily="2" charset="2"/>
              <a:buChar char="Ø"/>
            </a:pPr>
            <a:r>
              <a:rPr lang="en" dirty="0">
                <a:solidFill>
                  <a:srgbClr val="FF5722"/>
                </a:solidFill>
                <a:latin typeface="Varela Round"/>
              </a:rPr>
              <a:t>Opens on Wednesday, January </a:t>
            </a:r>
            <a:r>
              <a:rPr lang="en-US" dirty="0">
                <a:solidFill>
                  <a:srgbClr val="FF5722"/>
                </a:solidFill>
                <a:latin typeface="Varela Round"/>
              </a:rPr>
              <a:t>29</a:t>
            </a:r>
            <a:r>
              <a:rPr lang="en" baseline="30000" dirty="0">
                <a:solidFill>
                  <a:srgbClr val="FF5722"/>
                </a:solidFill>
                <a:latin typeface="Varela Round"/>
              </a:rPr>
              <a:t>th</a:t>
            </a:r>
            <a:r>
              <a:rPr lang="en" dirty="0">
                <a:solidFill>
                  <a:srgbClr val="FF5722"/>
                </a:solidFill>
                <a:latin typeface="Varela Round"/>
              </a:rPr>
              <a:t> at 10:00am</a:t>
            </a:r>
          </a:p>
          <a:p>
            <a:pPr marL="285750" indent="-285750">
              <a:spcBef>
                <a:spcPts val="0"/>
              </a:spcBef>
              <a:buFont typeface="Wingdings" panose="05000000000000000000" pitchFamily="2" charset="2"/>
              <a:buChar char="Ø"/>
            </a:pPr>
            <a:r>
              <a:rPr lang="en" dirty="0">
                <a:solidFill>
                  <a:srgbClr val="FF5722"/>
                </a:solidFill>
                <a:latin typeface="Varela Round"/>
              </a:rPr>
              <a:t>Closes on Monday, February </a:t>
            </a:r>
            <a:r>
              <a:rPr lang="en-US" dirty="0">
                <a:solidFill>
                  <a:srgbClr val="FF5722"/>
                </a:solidFill>
                <a:latin typeface="Varela Round"/>
              </a:rPr>
              <a:t>3rd</a:t>
            </a:r>
            <a:r>
              <a:rPr lang="en" dirty="0">
                <a:solidFill>
                  <a:srgbClr val="FF5722"/>
                </a:solidFill>
                <a:latin typeface="Varela Round"/>
              </a:rPr>
              <a:t> at 4:00pm</a:t>
            </a:r>
          </a:p>
          <a:p>
            <a:pPr>
              <a:spcBef>
                <a:spcPts val="0"/>
              </a:spcBef>
              <a:buNone/>
            </a:pPr>
            <a:endParaRPr lang="en" dirty="0">
              <a:solidFill>
                <a:srgbClr val="FF5722"/>
              </a:solidFill>
              <a:latin typeface="Varela Round"/>
            </a:endParaRPr>
          </a:p>
        </p:txBody>
      </p:sp>
      <p:sp>
        <p:nvSpPr>
          <p:cNvPr id="70" name="Shape 70"/>
          <p:cNvSpPr txBox="1">
            <a:spLocks noGrp="1"/>
          </p:cNvSpPr>
          <p:nvPr>
            <p:ph type="body" idx="2"/>
          </p:nvPr>
        </p:nvSpPr>
        <p:spPr>
          <a:xfrm>
            <a:off x="4604579" y="2198725"/>
            <a:ext cx="3147899" cy="2726999"/>
          </a:xfrm>
          <a:prstGeom prst="rect">
            <a:avLst/>
          </a:prstGeom>
        </p:spPr>
        <p:txBody>
          <a:bodyPr lIns="91425" tIns="91425" rIns="91425" bIns="91425" anchor="t" anchorCtr="0">
            <a:noAutofit/>
          </a:bodyPr>
          <a:lstStyle/>
          <a:p>
            <a:pPr rtl="0">
              <a:spcBef>
                <a:spcPts val="0"/>
              </a:spcBef>
              <a:buNone/>
            </a:pPr>
            <a:r>
              <a:rPr lang="en" dirty="0">
                <a:latin typeface="Varela Round"/>
              </a:rPr>
              <a:t>Step 2:</a:t>
            </a:r>
          </a:p>
          <a:p>
            <a:pPr rtl="0">
              <a:spcBef>
                <a:spcPts val="0"/>
              </a:spcBef>
              <a:buNone/>
            </a:pPr>
            <a:r>
              <a:rPr lang="en" dirty="0">
                <a:latin typeface="Varela Round"/>
              </a:rPr>
              <a:t>Follow </a:t>
            </a:r>
            <a:r>
              <a:rPr lang="en-US" dirty="0">
                <a:latin typeface="Varela Round"/>
              </a:rPr>
              <a:t>personalized </a:t>
            </a:r>
            <a:r>
              <a:rPr lang="en" dirty="0">
                <a:latin typeface="Varela Round"/>
              </a:rPr>
              <a:t>link for:</a:t>
            </a:r>
          </a:p>
          <a:p>
            <a:pPr marL="457200" lvl="0" indent="-330200" rtl="0">
              <a:spcBef>
                <a:spcPts val="0"/>
              </a:spcBef>
              <a:buClr>
                <a:srgbClr val="999999"/>
              </a:buClr>
              <a:buSzPct val="100000"/>
              <a:buFont typeface="Karla"/>
              <a:buChar char="▸"/>
            </a:pPr>
            <a:r>
              <a:rPr lang="en" dirty="0">
                <a:latin typeface="Varela Round"/>
              </a:rPr>
              <a:t>Candidate info &amp; questionnaire </a:t>
            </a:r>
          </a:p>
          <a:p>
            <a:pPr marL="457200" lvl="0" indent="-330200" rtl="0">
              <a:spcBef>
                <a:spcPts val="0"/>
              </a:spcBef>
              <a:buClr>
                <a:srgbClr val="999999"/>
              </a:buClr>
              <a:buSzPct val="100000"/>
              <a:buFont typeface="Karla"/>
              <a:buChar char="▸"/>
            </a:pPr>
            <a:r>
              <a:rPr lang="en" dirty="0">
                <a:latin typeface="Varela Round"/>
              </a:rPr>
              <a:t>Photo upload</a:t>
            </a:r>
          </a:p>
          <a:p>
            <a:pPr marL="457200" lvl="0" indent="-330200">
              <a:spcBef>
                <a:spcPts val="0"/>
              </a:spcBef>
              <a:buClr>
                <a:srgbClr val="FF5722"/>
              </a:buClr>
              <a:buSzPct val="100000"/>
              <a:buFont typeface="Karla"/>
              <a:buChar char="▸"/>
            </a:pPr>
            <a:r>
              <a:rPr lang="en" dirty="0">
                <a:solidFill>
                  <a:srgbClr val="FF5722"/>
                </a:solidFill>
                <a:latin typeface="Varela Round"/>
              </a:rPr>
              <a:t>Open for edits until 4:00pm on </a:t>
            </a:r>
            <a:r>
              <a:rPr lang="en-US" dirty="0">
                <a:solidFill>
                  <a:srgbClr val="FF5722"/>
                </a:solidFill>
                <a:latin typeface="Varela Round"/>
              </a:rPr>
              <a:t>Thursday, </a:t>
            </a:r>
            <a:r>
              <a:rPr lang="en" dirty="0">
                <a:solidFill>
                  <a:srgbClr val="FF5722"/>
                </a:solidFill>
                <a:latin typeface="Varela Round"/>
              </a:rPr>
              <a:t>February </a:t>
            </a:r>
            <a:r>
              <a:rPr lang="en-US" dirty="0">
                <a:solidFill>
                  <a:srgbClr val="FF5722"/>
                </a:solidFill>
                <a:latin typeface="Varela Round"/>
              </a:rPr>
              <a:t>6</a:t>
            </a:r>
            <a:r>
              <a:rPr lang="en-US" baseline="30000" dirty="0">
                <a:solidFill>
                  <a:srgbClr val="FF5722"/>
                </a:solidFill>
                <a:latin typeface="Varela Round"/>
              </a:rPr>
              <a:t>th</a:t>
            </a:r>
            <a:r>
              <a:rPr lang="en-US" dirty="0">
                <a:solidFill>
                  <a:srgbClr val="FF5722"/>
                </a:solidFill>
                <a:latin typeface="Varela Round"/>
              </a:rPr>
              <a:t> </a:t>
            </a:r>
            <a:r>
              <a:rPr lang="en" dirty="0">
                <a:solidFill>
                  <a:srgbClr val="FF5722"/>
                </a:solidFill>
                <a:latin typeface="Varela Round"/>
              </a:rPr>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95"/>
          <p:cNvSpPr txBox="1"/>
          <p:nvPr/>
        </p:nvSpPr>
        <p:spPr>
          <a:xfrm>
            <a:off x="618850" y="0"/>
            <a:ext cx="6259932" cy="1282890"/>
          </a:xfrm>
          <a:prstGeom prst="rect">
            <a:avLst/>
          </a:prstGeom>
          <a:noFill/>
          <a:ln>
            <a:noFill/>
          </a:ln>
        </p:spPr>
        <p:txBody>
          <a:bodyPr lIns="91425" tIns="91425" rIns="91425" bIns="91425" anchor="ctr" anchorCtr="0">
            <a:noAutofit/>
          </a:bodyPr>
          <a:lstStyle/>
          <a:p>
            <a:pPr lvl="0" rtl="0">
              <a:spcBef>
                <a:spcPts val="0"/>
              </a:spcBef>
              <a:buNone/>
            </a:pPr>
            <a:r>
              <a:rPr lang="en-US" sz="3000" b="1" dirty="0">
                <a:solidFill>
                  <a:srgbClr val="8BC34A"/>
                </a:solidFill>
                <a:latin typeface="Montserrat"/>
                <a:ea typeface="Montserrat"/>
                <a:cs typeface="Montserrat"/>
                <a:sym typeface="Montserrat"/>
              </a:rPr>
              <a:t>Campaign Grants</a:t>
            </a:r>
            <a:endParaRPr lang="en" sz="3000" b="1" dirty="0">
              <a:solidFill>
                <a:srgbClr val="FFFFFF"/>
              </a:solidFill>
              <a:latin typeface="Montserrat"/>
              <a:ea typeface="Montserrat"/>
              <a:cs typeface="Montserrat"/>
              <a:sym typeface="Montserrat"/>
            </a:endParaRPr>
          </a:p>
        </p:txBody>
      </p:sp>
      <p:sp>
        <p:nvSpPr>
          <p:cNvPr id="6" name="Text Placeholder 3"/>
          <p:cNvSpPr>
            <a:spLocks noGrp="1"/>
          </p:cNvSpPr>
          <p:nvPr>
            <p:ph type="body" idx="1"/>
          </p:nvPr>
        </p:nvSpPr>
        <p:spPr>
          <a:xfrm>
            <a:off x="159575" y="1029947"/>
            <a:ext cx="6719207" cy="2255700"/>
          </a:xfrm>
        </p:spPr>
        <p:txBody>
          <a:bodyPr/>
          <a:lstStyle/>
          <a:p>
            <a:pPr marL="285750" indent="-285750">
              <a:buFont typeface="Wingdings" charset="2"/>
              <a:buChar char="Ø"/>
            </a:pPr>
            <a:r>
              <a:rPr lang="en-US" u="sng" dirty="0">
                <a:solidFill>
                  <a:schemeClr val="tx1"/>
                </a:solidFill>
              </a:rPr>
              <a:t>Tier 1 ($150)</a:t>
            </a:r>
            <a:r>
              <a:rPr lang="en-US" dirty="0">
                <a:solidFill>
                  <a:schemeClr val="tx1"/>
                </a:solidFill>
              </a:rPr>
              <a:t>: Student Council President</a:t>
            </a:r>
          </a:p>
          <a:p>
            <a:pPr marL="285750" indent="-285750">
              <a:buFont typeface="Wingdings" charset="2"/>
              <a:buChar char="Ø"/>
            </a:pPr>
            <a:r>
              <a:rPr lang="en-US" u="sng" dirty="0">
                <a:solidFill>
                  <a:schemeClr val="tx1"/>
                </a:solidFill>
              </a:rPr>
              <a:t>Tier 2 ($100)</a:t>
            </a:r>
            <a:r>
              <a:rPr lang="en-US" dirty="0">
                <a:solidFill>
                  <a:schemeClr val="tx1"/>
                </a:solidFill>
              </a:rPr>
              <a:t>: Student Council VPO; Student Council VPA; College of Arts &amp; Sciences representatives: Honor Committee, Judiciary Committee, Student Council</a:t>
            </a:r>
          </a:p>
          <a:p>
            <a:pPr marL="285750" indent="-285750">
              <a:buFont typeface="Wingdings" charset="2"/>
              <a:buChar char="Ø"/>
            </a:pPr>
            <a:r>
              <a:rPr lang="en-US" dirty="0">
                <a:solidFill>
                  <a:schemeClr val="tx1"/>
                </a:solidFill>
              </a:rPr>
              <a:t>Tier 3 ($75): Arts &amp; Sciences Council positions; Class Councils &amp; Trustees: 2nd Year President &amp; Vice President, 3rd Year President &amp; Vice President, 4th Year Trustee President &amp; VP; School of Engineering representatives: Honor Committee, Judiciary Committee, Student Council</a:t>
            </a:r>
          </a:p>
          <a:p>
            <a:pPr marL="285750" indent="-285750">
              <a:buFont typeface="Wingdings" charset="2"/>
              <a:buChar char="Ø"/>
            </a:pPr>
            <a:r>
              <a:rPr lang="en-US" u="sng" dirty="0">
                <a:solidFill>
                  <a:schemeClr val="tx1"/>
                </a:solidFill>
              </a:rPr>
              <a:t>Tier 4 ($50)</a:t>
            </a:r>
            <a:r>
              <a:rPr lang="en-US" dirty="0">
                <a:solidFill>
                  <a:schemeClr val="tx1"/>
                </a:solidFill>
              </a:rPr>
              <a:t>: Honor Committee non-CLAS/SEAS reps; Judiciary Committee non-CLAS/SEAS reps; Student Council non-CLAS/SEAS reps; Architecture Council positions; Commerce Council positions; Education School Council positions; Engineering Student Council positions; Nursing Council positions</a:t>
            </a:r>
          </a:p>
          <a:p>
            <a:pPr marL="285750" indent="-285750">
              <a:buFont typeface="Wingdings" charset="2"/>
              <a:buChar char="Ø"/>
            </a:pPr>
            <a:r>
              <a:rPr lang="en-US" b="1" dirty="0">
                <a:solidFill>
                  <a:schemeClr val="tx1"/>
                </a:solidFill>
              </a:rPr>
              <a:t>Deadline to apply: Friday, February 7th at 11:59pm</a:t>
            </a:r>
          </a:p>
          <a:p>
            <a:pPr marL="285750" indent="-285750">
              <a:buFont typeface="Wingdings" charset="2"/>
              <a:buChar char="Ø"/>
            </a:pPr>
            <a:endParaRPr lang="en-US" dirty="0">
              <a:solidFill>
                <a:schemeClr val="tx1"/>
              </a:solidFill>
            </a:endParaRPr>
          </a:p>
          <a:p>
            <a:pPr marL="285750" indent="-285750">
              <a:buFont typeface="Wingdings" charset="2"/>
              <a:buChar char="Ø"/>
            </a:pP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631772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DDC39"/>
        </a:solidFill>
        <a:effectLst/>
      </p:bgPr>
    </p:bg>
    <p:spTree>
      <p:nvGrpSpPr>
        <p:cNvPr id="1" name="Shape 130"/>
        <p:cNvGrpSpPr/>
        <p:nvPr/>
      </p:nvGrpSpPr>
      <p:grpSpPr>
        <a:xfrm>
          <a:off x="0" y="0"/>
          <a:ext cx="0" cy="0"/>
          <a:chOff x="0" y="0"/>
          <a:chExt cx="0" cy="0"/>
        </a:xfrm>
      </p:grpSpPr>
      <p:sp>
        <p:nvSpPr>
          <p:cNvPr id="131" name="Shape 131"/>
          <p:cNvSpPr txBox="1"/>
          <p:nvPr/>
        </p:nvSpPr>
        <p:spPr>
          <a:xfrm>
            <a:off x="853440" y="1307841"/>
            <a:ext cx="7376159" cy="3326503"/>
          </a:xfrm>
          <a:prstGeom prst="rect">
            <a:avLst/>
          </a:prstGeom>
          <a:noFill/>
          <a:ln>
            <a:noFill/>
          </a:ln>
        </p:spPr>
        <p:txBody>
          <a:bodyPr lIns="91425" tIns="91425" rIns="91425" bIns="91425" anchor="ctr" anchorCtr="0">
            <a:noAutofit/>
          </a:bodyPr>
          <a:lstStyle/>
          <a:p>
            <a:pPr lvl="0" algn="ctr" rtl="0">
              <a:lnSpc>
                <a:spcPct val="90000"/>
              </a:lnSpc>
              <a:spcBef>
                <a:spcPts val="800"/>
              </a:spcBef>
              <a:buNone/>
            </a:pPr>
            <a:r>
              <a:rPr lang="en" sz="1800" b="1" dirty="0">
                <a:solidFill>
                  <a:schemeClr val="tx1"/>
                </a:solidFill>
                <a:latin typeface="Varela Round"/>
              </a:rPr>
              <a:t>This is for single-winner races. You may cast sequential votes. You will check each box in order of preference. Your preferred candidate should be numbered one (1); your second most preferred candidate should be numbered two (2), etc. Candidates you do not wish to endorse, leave blank.</a:t>
            </a:r>
          </a:p>
          <a:p>
            <a:pPr lvl="0" algn="ctr" rtl="0">
              <a:lnSpc>
                <a:spcPct val="90000"/>
              </a:lnSpc>
              <a:spcBef>
                <a:spcPts val="800"/>
              </a:spcBef>
              <a:buNone/>
            </a:pPr>
            <a:r>
              <a:rPr lang="en" sz="1800" b="1" dirty="0">
                <a:solidFill>
                  <a:schemeClr val="tx1"/>
                </a:solidFill>
                <a:latin typeface="Varela Round"/>
              </a:rPr>
              <a:t>If any candidate has a majority of the votes, they win automatically.</a:t>
            </a:r>
          </a:p>
          <a:p>
            <a:pPr lvl="0" algn="ctr" rtl="0">
              <a:lnSpc>
                <a:spcPct val="90000"/>
              </a:lnSpc>
              <a:spcBef>
                <a:spcPts val="800"/>
              </a:spcBef>
              <a:buNone/>
            </a:pPr>
            <a:r>
              <a:rPr lang="en" sz="1800" b="1" dirty="0">
                <a:solidFill>
                  <a:schemeClr val="tx1"/>
                </a:solidFill>
                <a:latin typeface="Varela Round"/>
              </a:rPr>
              <a:t>Otherwise, the lowest-performing candidate gets eliminated and their votes are re-allocated to their next preference. This process repeats until a single candidate has a majority of the vote</a:t>
            </a:r>
          </a:p>
        </p:txBody>
      </p:sp>
      <p:sp>
        <p:nvSpPr>
          <p:cNvPr id="132" name="Shape 132"/>
          <p:cNvSpPr txBox="1"/>
          <p:nvPr/>
        </p:nvSpPr>
        <p:spPr>
          <a:xfrm>
            <a:off x="1332119" y="-785015"/>
            <a:ext cx="6418800" cy="3000000"/>
          </a:xfrm>
          <a:prstGeom prst="rect">
            <a:avLst/>
          </a:prstGeom>
          <a:noFill/>
          <a:ln>
            <a:noFill/>
          </a:ln>
        </p:spPr>
        <p:txBody>
          <a:bodyPr lIns="91425" tIns="91425" rIns="91425" bIns="91425" anchor="ctr" anchorCtr="0">
            <a:noAutofit/>
          </a:bodyPr>
          <a:lstStyle/>
          <a:p>
            <a:pPr lvl="0" algn="ctr" rtl="0">
              <a:spcBef>
                <a:spcPts val="0"/>
              </a:spcBef>
              <a:buNone/>
            </a:pPr>
            <a:r>
              <a:rPr lang="en" sz="2500" b="1" dirty="0">
                <a:solidFill>
                  <a:schemeClr val="dk1"/>
                </a:solidFill>
                <a:latin typeface="Montserrat"/>
              </a:rPr>
              <a:t>Instant Runoff Voting or “Ranking”</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8BC34A"/>
        </a:solidFill>
        <a:effectLst/>
      </p:bgPr>
    </p:bg>
    <p:spTree>
      <p:nvGrpSpPr>
        <p:cNvPr id="1" name="Shape 136"/>
        <p:cNvGrpSpPr/>
        <p:nvPr/>
      </p:nvGrpSpPr>
      <p:grpSpPr>
        <a:xfrm>
          <a:off x="0" y="0"/>
          <a:ext cx="0" cy="0"/>
          <a:chOff x="0" y="0"/>
          <a:chExt cx="0" cy="0"/>
        </a:xfrm>
      </p:grpSpPr>
      <p:sp>
        <p:nvSpPr>
          <p:cNvPr id="137" name="Shape 137"/>
          <p:cNvSpPr txBox="1"/>
          <p:nvPr/>
        </p:nvSpPr>
        <p:spPr>
          <a:xfrm>
            <a:off x="694945" y="1325425"/>
            <a:ext cx="7585204" cy="3000000"/>
          </a:xfrm>
          <a:prstGeom prst="rect">
            <a:avLst/>
          </a:prstGeom>
          <a:noFill/>
          <a:ln>
            <a:noFill/>
          </a:ln>
        </p:spPr>
        <p:txBody>
          <a:bodyPr lIns="91425" tIns="91425" rIns="91425" bIns="91425" anchor="ctr" anchorCtr="0">
            <a:noAutofit/>
          </a:bodyPr>
          <a:lstStyle/>
          <a:p>
            <a:pPr lvl="0" rtl="0">
              <a:lnSpc>
                <a:spcPct val="90000"/>
              </a:lnSpc>
              <a:spcBef>
                <a:spcPts val="800"/>
              </a:spcBef>
              <a:buNone/>
            </a:pPr>
            <a:r>
              <a:rPr lang="en" sz="1800" b="1" dirty="0">
                <a:solidFill>
                  <a:schemeClr val="dk1"/>
                </a:solidFill>
                <a:latin typeface="Varela Round"/>
              </a:rPr>
              <a:t>This is for multiple-winner races.  You are not ranking candidates in this case; you are selecting one candidate for each open seat.</a:t>
            </a:r>
          </a:p>
          <a:p>
            <a:pPr lvl="0" rtl="0">
              <a:lnSpc>
                <a:spcPct val="90000"/>
              </a:lnSpc>
              <a:spcBef>
                <a:spcPts val="800"/>
              </a:spcBef>
              <a:buNone/>
            </a:pPr>
            <a:r>
              <a:rPr lang="en" sz="1800" b="1" dirty="0">
                <a:solidFill>
                  <a:schemeClr val="dk1"/>
                </a:solidFill>
                <a:latin typeface="Varela Round"/>
              </a:rPr>
              <a:t>The number of open seats will vary depending on the position, which is indicated just below the name of the position on the ballot.</a:t>
            </a:r>
          </a:p>
        </p:txBody>
      </p:sp>
      <p:sp>
        <p:nvSpPr>
          <p:cNvPr id="138" name="Shape 138"/>
          <p:cNvSpPr txBox="1"/>
          <p:nvPr/>
        </p:nvSpPr>
        <p:spPr>
          <a:xfrm>
            <a:off x="987880" y="-606830"/>
            <a:ext cx="7292270" cy="3000000"/>
          </a:xfrm>
          <a:prstGeom prst="rect">
            <a:avLst/>
          </a:prstGeom>
          <a:noFill/>
          <a:ln>
            <a:noFill/>
          </a:ln>
        </p:spPr>
        <p:txBody>
          <a:bodyPr lIns="91425" tIns="91425" rIns="91425" bIns="91425" anchor="ctr" anchorCtr="0">
            <a:noAutofit/>
          </a:bodyPr>
          <a:lstStyle/>
          <a:p>
            <a:pPr lvl="0" algn="ctr" rtl="0">
              <a:spcBef>
                <a:spcPts val="0"/>
              </a:spcBef>
              <a:buClr>
                <a:schemeClr val="dk1"/>
              </a:buClr>
              <a:buSzPct val="44000"/>
              <a:buFont typeface="Arial"/>
              <a:buNone/>
            </a:pPr>
            <a:r>
              <a:rPr lang="en" sz="2800" b="1" dirty="0">
                <a:solidFill>
                  <a:schemeClr val="dk1"/>
                </a:solidFill>
                <a:latin typeface="Montserrat"/>
              </a:rPr>
              <a:t>First Past the Post or “Select Candidates”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C107"/>
        </a:solidFill>
        <a:effectLst/>
      </p:bgPr>
    </p:bg>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652975" y="1861700"/>
            <a:ext cx="6324899" cy="485699"/>
          </a:xfrm>
          <a:prstGeom prst="rect">
            <a:avLst/>
          </a:prstGeom>
        </p:spPr>
        <p:txBody>
          <a:bodyPr lIns="91425" tIns="91425" rIns="91425" bIns="91425" anchor="b" anchorCtr="0">
            <a:noAutofit/>
          </a:bodyPr>
          <a:lstStyle/>
          <a:p>
            <a:pPr lvl="0" algn="ctr" rtl="0">
              <a:spcBef>
                <a:spcPts val="0"/>
              </a:spcBef>
              <a:buClr>
                <a:schemeClr val="dk1"/>
              </a:buClr>
              <a:buSzPct val="36666"/>
              <a:buFont typeface="Arial"/>
              <a:buNone/>
            </a:pPr>
            <a:r>
              <a:rPr lang="en" sz="3000" dirty="0">
                <a:solidFill>
                  <a:schemeClr val="bg1"/>
                </a:solidFill>
                <a:ea typeface="Ubuntu"/>
                <a:cs typeface="Ubuntu"/>
                <a:sym typeface="Ubuntu"/>
              </a:rPr>
              <a:t>Candidate Resources</a:t>
            </a:r>
          </a:p>
          <a:p>
            <a:pPr algn="ctr">
              <a:spcBef>
                <a:spcPts val="0"/>
              </a:spcBef>
              <a:buNone/>
            </a:pPr>
            <a:r>
              <a:rPr lang="en" sz="3000" dirty="0">
                <a:solidFill>
                  <a:schemeClr val="bg1"/>
                </a:solidFill>
                <a:ea typeface="Ubuntu"/>
                <a:cs typeface="Ubuntu"/>
                <a:sym typeface="Ubuntu"/>
              </a:rPr>
              <a:t>on UVAvote.com</a:t>
            </a:r>
          </a:p>
        </p:txBody>
      </p:sp>
      <p:sp>
        <p:nvSpPr>
          <p:cNvPr id="150" name="Shape 150"/>
          <p:cNvSpPr txBox="1">
            <a:spLocks noGrp="1"/>
          </p:cNvSpPr>
          <p:nvPr>
            <p:ph type="body" idx="1"/>
          </p:nvPr>
        </p:nvSpPr>
        <p:spPr>
          <a:xfrm>
            <a:off x="-116718" y="489857"/>
            <a:ext cx="5058832" cy="2847135"/>
          </a:xfrm>
          <a:prstGeom prst="rect">
            <a:avLst/>
          </a:prstGeom>
        </p:spPr>
        <p:txBody>
          <a:bodyPr lIns="91425" tIns="91425" rIns="91425" bIns="91425" anchor="t" anchorCtr="0">
            <a:noAutofit/>
          </a:bodyPr>
          <a:lstStyle/>
          <a:p>
            <a:pPr marL="457200" lvl="0" indent="-330200" rtl="0">
              <a:lnSpc>
                <a:spcPct val="115000"/>
              </a:lnSpc>
              <a:spcBef>
                <a:spcPts val="800"/>
              </a:spcBef>
              <a:buClr>
                <a:srgbClr val="E2751D"/>
              </a:buClr>
              <a:buSzPct val="100000"/>
              <a:buFont typeface="Arial"/>
              <a:buChar char="▸"/>
            </a:pPr>
            <a:r>
              <a:rPr lang="en" sz="2400" b="1" dirty="0">
                <a:solidFill>
                  <a:srgbClr val="FFCC00"/>
                </a:solidFill>
                <a:latin typeface="Varela Round"/>
                <a:ea typeface="Arial"/>
                <a:cs typeface="Arial"/>
                <a:sym typeface="Arial"/>
              </a:rPr>
              <a:t>Elections Calendar  </a:t>
            </a:r>
          </a:p>
          <a:p>
            <a:pPr marL="457200" lvl="0" indent="-330200" rtl="0">
              <a:lnSpc>
                <a:spcPct val="115000"/>
              </a:lnSpc>
              <a:spcBef>
                <a:spcPts val="800"/>
              </a:spcBef>
              <a:buClr>
                <a:srgbClr val="E2751D"/>
              </a:buClr>
              <a:buSzPct val="100000"/>
              <a:buFont typeface="Arial"/>
              <a:buChar char="▸"/>
            </a:pPr>
            <a:r>
              <a:rPr lang="en" sz="2400" b="1" dirty="0">
                <a:solidFill>
                  <a:srgbClr val="FFCC00"/>
                </a:solidFill>
                <a:latin typeface="Varela Round"/>
                <a:ea typeface="Arial"/>
                <a:cs typeface="Arial"/>
                <a:sym typeface="Arial"/>
              </a:rPr>
              <a:t>Rules and Regulations</a:t>
            </a:r>
          </a:p>
          <a:p>
            <a:pPr marL="457200" lvl="0" indent="-330200" rtl="0">
              <a:lnSpc>
                <a:spcPct val="115000"/>
              </a:lnSpc>
              <a:spcBef>
                <a:spcPts val="800"/>
              </a:spcBef>
              <a:buClr>
                <a:srgbClr val="E2751D"/>
              </a:buClr>
              <a:buSzPct val="100000"/>
              <a:buFont typeface="Arial"/>
              <a:buChar char="▸"/>
            </a:pPr>
            <a:r>
              <a:rPr lang="en" sz="2400" b="1" dirty="0">
                <a:solidFill>
                  <a:srgbClr val="FFCC00"/>
                </a:solidFill>
                <a:latin typeface="Varela Round"/>
                <a:ea typeface="Arial"/>
                <a:cs typeface="Arial"/>
                <a:sym typeface="Arial"/>
              </a:rPr>
              <a:t>Candidate Info Packet</a:t>
            </a:r>
          </a:p>
          <a:p>
            <a:pPr marL="457200" lvl="0" indent="-330200" rtl="0">
              <a:lnSpc>
                <a:spcPct val="115000"/>
              </a:lnSpc>
              <a:spcBef>
                <a:spcPts val="800"/>
              </a:spcBef>
              <a:buClr>
                <a:srgbClr val="E2751D"/>
              </a:buClr>
              <a:buSzPct val="100000"/>
              <a:buFont typeface="Arial"/>
              <a:buChar char="▸"/>
            </a:pPr>
            <a:r>
              <a:rPr lang="en" sz="2400" b="1" dirty="0">
                <a:solidFill>
                  <a:srgbClr val="FFCC00"/>
                </a:solidFill>
                <a:latin typeface="Varela Round"/>
                <a:ea typeface="Arial"/>
                <a:cs typeface="Arial"/>
                <a:sym typeface="Arial"/>
              </a:rPr>
              <a:t>Info Session PowerPoint</a:t>
            </a:r>
          </a:p>
          <a:p>
            <a:pPr marL="457200" lvl="0" indent="-330200" rtl="0">
              <a:lnSpc>
                <a:spcPct val="115000"/>
              </a:lnSpc>
              <a:spcBef>
                <a:spcPts val="800"/>
              </a:spcBef>
              <a:buClr>
                <a:srgbClr val="E2751D"/>
              </a:buClr>
              <a:buSzPct val="100000"/>
              <a:buFont typeface="Arial"/>
              <a:buChar char="▸"/>
            </a:pPr>
            <a:r>
              <a:rPr lang="en" sz="2400" b="1" dirty="0">
                <a:solidFill>
                  <a:srgbClr val="FFCC00"/>
                </a:solidFill>
                <a:latin typeface="Varela Round"/>
                <a:ea typeface="Arial"/>
                <a:cs typeface="Arial"/>
                <a:sym typeface="Arial"/>
              </a:rPr>
              <a:t>Positions &amp; Descriptions </a:t>
            </a:r>
          </a:p>
          <a:p>
            <a:pPr marL="457200" lvl="0" indent="-330200" rtl="0">
              <a:lnSpc>
                <a:spcPct val="115000"/>
              </a:lnSpc>
              <a:spcBef>
                <a:spcPts val="800"/>
              </a:spcBef>
              <a:buClr>
                <a:srgbClr val="E2751D"/>
              </a:buClr>
              <a:buSzPct val="100000"/>
              <a:buFont typeface="Arial"/>
              <a:buChar char="▸"/>
            </a:pPr>
            <a:r>
              <a:rPr lang="en" sz="2400" b="1" dirty="0">
                <a:solidFill>
                  <a:srgbClr val="FFCC00"/>
                </a:solidFill>
                <a:latin typeface="Varela Round"/>
                <a:ea typeface="Arial"/>
                <a:cs typeface="Arial"/>
                <a:sym typeface="Arial"/>
              </a:rPr>
              <a:t>Petition Form</a:t>
            </a:r>
          </a:p>
          <a:p>
            <a:pPr marL="457200" lvl="0" indent="-330200" rtl="0">
              <a:lnSpc>
                <a:spcPct val="115000"/>
              </a:lnSpc>
              <a:spcBef>
                <a:spcPts val="800"/>
              </a:spcBef>
              <a:buClr>
                <a:srgbClr val="E2751D"/>
              </a:buClr>
              <a:buSzPct val="100000"/>
              <a:buFont typeface="Arial"/>
              <a:buChar char="▸"/>
            </a:pPr>
            <a:r>
              <a:rPr lang="en" sz="2400" b="1" dirty="0">
                <a:solidFill>
                  <a:srgbClr val="FFCC00"/>
                </a:solidFill>
                <a:latin typeface="Varela Round"/>
                <a:ea typeface="Arial"/>
                <a:cs typeface="Arial"/>
                <a:sym typeface="Arial"/>
              </a:rPr>
              <a:t>Expenditure Reports</a:t>
            </a:r>
          </a:p>
          <a:p>
            <a:pPr marL="457200" lvl="0" indent="-330200" rtl="0">
              <a:lnSpc>
                <a:spcPct val="115000"/>
              </a:lnSpc>
              <a:spcBef>
                <a:spcPts val="800"/>
              </a:spcBef>
              <a:buClr>
                <a:srgbClr val="E2751D"/>
              </a:buClr>
              <a:buSzPct val="100000"/>
              <a:buFont typeface="Arial"/>
              <a:buChar char="▸"/>
            </a:pPr>
            <a:r>
              <a:rPr lang="en" sz="2400" b="1" dirty="0">
                <a:solidFill>
                  <a:srgbClr val="FFCC00"/>
                </a:solidFill>
                <a:latin typeface="Varela Round"/>
                <a:ea typeface="Arial"/>
                <a:cs typeface="Arial"/>
                <a:sym typeface="Arial"/>
              </a:rPr>
              <a:t>Campaign Grant Application </a:t>
            </a:r>
          </a:p>
          <a:p>
            <a:pPr marL="457200" lvl="0" indent="-330200" rtl="0">
              <a:lnSpc>
                <a:spcPct val="115000"/>
              </a:lnSpc>
              <a:spcBef>
                <a:spcPts val="800"/>
              </a:spcBef>
              <a:buClr>
                <a:srgbClr val="E2751D"/>
              </a:buClr>
              <a:buSzPct val="100000"/>
              <a:buFont typeface="Arial"/>
              <a:buChar char="▸"/>
            </a:pPr>
            <a:endParaRPr lang="en" sz="2400" b="1" dirty="0">
              <a:solidFill>
                <a:srgbClr val="FFC000"/>
              </a:solidFill>
              <a:latin typeface="Varela Round"/>
              <a:ea typeface="Arial"/>
              <a:cs typeface="Arial"/>
              <a:sym typeface="Arial"/>
            </a:endParaRPr>
          </a:p>
          <a:p>
            <a:pPr>
              <a:spcBef>
                <a:spcPts val="0"/>
              </a:spcBef>
              <a:buNone/>
            </a:pPr>
            <a:endParaRPr sz="2000" dirty="0">
              <a:latin typeface="Varela Round"/>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141038" y="747268"/>
            <a:ext cx="5324100" cy="485699"/>
          </a:xfrm>
          <a:prstGeom prst="rect">
            <a:avLst/>
          </a:prstGeom>
        </p:spPr>
        <p:txBody>
          <a:bodyPr lIns="91425" tIns="91425" rIns="91425" bIns="91425" anchor="b" anchorCtr="0">
            <a:noAutofit/>
          </a:bodyPr>
          <a:lstStyle/>
          <a:p>
            <a:pPr lvl="0">
              <a:spcBef>
                <a:spcPts val="0"/>
              </a:spcBef>
              <a:buClr>
                <a:schemeClr val="dk1"/>
              </a:buClr>
              <a:buSzPct val="30555"/>
              <a:buFont typeface="Arial"/>
              <a:buNone/>
            </a:pPr>
            <a:r>
              <a:rPr lang="en" sz="4400" dirty="0">
                <a:solidFill>
                  <a:srgbClr val="0070C0"/>
                </a:solidFill>
              </a:rPr>
              <a:t>Questions?</a:t>
            </a:r>
            <a:endParaRPr lang="en" sz="3600" dirty="0">
              <a:solidFill>
                <a:srgbClr val="0070C0"/>
              </a:solidFill>
            </a:endParaRPr>
          </a:p>
        </p:txBody>
      </p:sp>
      <p:sp>
        <p:nvSpPr>
          <p:cNvPr id="144" name="Shape 144"/>
          <p:cNvSpPr txBox="1">
            <a:spLocks noGrp="1"/>
          </p:cNvSpPr>
          <p:nvPr>
            <p:ph type="body" idx="1"/>
          </p:nvPr>
        </p:nvSpPr>
        <p:spPr>
          <a:xfrm>
            <a:off x="141038" y="1485216"/>
            <a:ext cx="8578200" cy="2579370"/>
          </a:xfrm>
          <a:prstGeom prst="rect">
            <a:avLst/>
          </a:prstGeom>
        </p:spPr>
        <p:txBody>
          <a:bodyPr lIns="91425" tIns="91425" rIns="91425" bIns="91425" anchor="t" anchorCtr="0">
            <a:noAutofit/>
          </a:bodyPr>
          <a:lstStyle/>
          <a:p>
            <a:pPr marL="457200" lvl="0" indent="-355600"/>
            <a:endParaRPr lang="en" sz="1800" dirty="0"/>
          </a:p>
          <a:p>
            <a:pPr marL="457200" lvl="0" indent="-355600"/>
            <a:r>
              <a:rPr lang="en" sz="2000" dirty="0">
                <a:solidFill>
                  <a:schemeClr val="bg1">
                    <a:lumMod val="50000"/>
                  </a:schemeClr>
                </a:solidFill>
              </a:rPr>
              <a:t>Just ask!</a:t>
            </a:r>
          </a:p>
          <a:p>
            <a:pPr marL="457200" lvl="0" indent="-355600"/>
            <a:endParaRPr lang="en" sz="2000" dirty="0">
              <a:solidFill>
                <a:schemeClr val="bg1">
                  <a:lumMod val="50000"/>
                </a:schemeClr>
              </a:solidFill>
            </a:endParaRPr>
          </a:p>
          <a:p>
            <a:pPr marL="457200" lvl="0" indent="-355600"/>
            <a:r>
              <a:rPr lang="en" sz="2000" dirty="0">
                <a:solidFill>
                  <a:schemeClr val="bg1">
                    <a:lumMod val="50000"/>
                  </a:schemeClr>
                </a:solidFill>
              </a:rPr>
              <a:t>For more information, visit our website at </a:t>
            </a:r>
            <a:r>
              <a:rPr lang="en" sz="2000" dirty="0">
                <a:solidFill>
                  <a:schemeClr val="bg1">
                    <a:lumMod val="50000"/>
                  </a:schemeClr>
                </a:solidFill>
                <a:hlinkClick r:id="rId3"/>
              </a:rPr>
              <a:t>www.UVAvote.com</a:t>
            </a:r>
            <a:r>
              <a:rPr lang="en" sz="2000" dirty="0">
                <a:solidFill>
                  <a:schemeClr val="bg1">
                    <a:lumMod val="50000"/>
                  </a:schemeClr>
                </a:solidFill>
              </a:rPr>
              <a:t> </a:t>
            </a:r>
          </a:p>
          <a:p>
            <a:pPr marL="101600" lvl="0">
              <a:buNone/>
            </a:pPr>
            <a:endParaRPr lang="en" sz="2000" dirty="0">
              <a:solidFill>
                <a:schemeClr val="bg1">
                  <a:lumMod val="50000"/>
                </a:schemeClr>
              </a:solidFill>
            </a:endParaRPr>
          </a:p>
          <a:p>
            <a:pPr marL="457200" lvl="0" indent="-355600"/>
            <a:r>
              <a:rPr lang="en-US" sz="2000" dirty="0">
                <a:solidFill>
                  <a:schemeClr val="bg1">
                    <a:lumMod val="50000"/>
                  </a:schemeClr>
                </a:solidFill>
              </a:rPr>
              <a:t>Or email </a:t>
            </a:r>
            <a:r>
              <a:rPr lang="en-US" sz="2000" dirty="0">
                <a:solidFill>
                  <a:schemeClr val="bg1">
                    <a:lumMod val="50000"/>
                  </a:schemeClr>
                </a:solidFill>
                <a:hlinkClick r:id="rId4"/>
              </a:rPr>
              <a:t>ube-admin@Virginia.edu</a:t>
            </a:r>
            <a:endParaRPr lang="en-US" sz="2000" dirty="0">
              <a:solidFill>
                <a:schemeClr val="bg1">
                  <a:lumMod val="50000"/>
                </a:schemeClr>
              </a:solidFill>
            </a:endParaRPr>
          </a:p>
          <a:p>
            <a:pPr marL="457200" lvl="0" indent="-355600"/>
            <a:endParaRPr lang="en-US" sz="2000" dirty="0">
              <a:solidFill>
                <a:schemeClr val="bg1">
                  <a:lumMod val="50000"/>
                </a:schemeClr>
              </a:solidFill>
            </a:endParaRPr>
          </a:p>
          <a:p>
            <a:pPr marL="457200" lvl="0" indent="-355600"/>
            <a:endParaRPr lang="en-US" sz="2000" dirty="0">
              <a:solidFill>
                <a:schemeClr val="bg1">
                  <a:lumMod val="50000"/>
                </a:schemeClr>
              </a:solidFill>
            </a:endParaRPr>
          </a:p>
          <a:p>
            <a:pPr marL="457200" indent="-355600"/>
            <a:r>
              <a:rPr lang="en-US" sz="2400" b="1" dirty="0">
                <a:solidFill>
                  <a:schemeClr val="bg1">
                    <a:lumMod val="50000"/>
                  </a:schemeClr>
                </a:solidFill>
              </a:rPr>
              <a:t>Thanks for coming!</a:t>
            </a:r>
            <a:endParaRPr lang="en" sz="2400" b="1" dirty="0">
              <a:solidFill>
                <a:schemeClr val="bg1">
                  <a:lumMod val="50000"/>
                </a:schemeClr>
              </a:solidFill>
            </a:endParaRPr>
          </a:p>
          <a:p>
            <a:pPr marL="457200" lvl="0" indent="-355600"/>
            <a:endParaRPr lang="en" sz="1900" dirty="0">
              <a:solidFill>
                <a:schemeClr val="bg1">
                  <a:lumMod val="50000"/>
                </a:schemeClr>
              </a:solidFill>
              <a:latin typeface="Arial"/>
              <a:ea typeface="Arial"/>
              <a:cs typeface="Arial"/>
              <a:sym typeface="Arial"/>
            </a:endParaRPr>
          </a:p>
        </p:txBody>
      </p:sp>
    </p:spTree>
    <p:extLst>
      <p:ext uri="{BB962C8B-B14F-4D97-AF65-F5344CB8AC3E}">
        <p14:creationId xmlns:p14="http://schemas.microsoft.com/office/powerpoint/2010/main" val="1620510479"/>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DDC39"/>
        </a:solidFill>
        <a:effectLst/>
      </p:bgPr>
    </p:bg>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253093" y="843950"/>
            <a:ext cx="6854742" cy="485699"/>
          </a:xfrm>
          <a:prstGeom prst="rect">
            <a:avLst/>
          </a:prstGeom>
        </p:spPr>
        <p:txBody>
          <a:bodyPr lIns="91425" tIns="91425" rIns="91425" bIns="91425" anchor="b" anchorCtr="0">
            <a:noAutofit/>
          </a:bodyPr>
          <a:lstStyle/>
          <a:p>
            <a:pPr>
              <a:spcBef>
                <a:spcPts val="0"/>
              </a:spcBef>
              <a:buNone/>
            </a:pPr>
            <a:r>
              <a:rPr lang="en" sz="3600" dirty="0">
                <a:solidFill>
                  <a:srgbClr val="92D050"/>
                </a:solidFill>
              </a:rPr>
              <a:t>Registration/Nomination Form</a:t>
            </a:r>
          </a:p>
        </p:txBody>
      </p:sp>
      <p:sp>
        <p:nvSpPr>
          <p:cNvPr id="83" name="Shape 83"/>
          <p:cNvSpPr txBox="1">
            <a:spLocks noGrp="1"/>
          </p:cNvSpPr>
          <p:nvPr>
            <p:ph type="body" idx="1"/>
          </p:nvPr>
        </p:nvSpPr>
        <p:spPr>
          <a:xfrm>
            <a:off x="397378" y="1888671"/>
            <a:ext cx="5938108" cy="2255700"/>
          </a:xfrm>
          <a:prstGeom prst="rect">
            <a:avLst/>
          </a:prstGeom>
        </p:spPr>
        <p:txBody>
          <a:bodyPr lIns="91425" tIns="91425" rIns="91425" bIns="91425" anchor="t" anchorCtr="0">
            <a:noAutofit/>
          </a:bodyPr>
          <a:lstStyle/>
          <a:p>
            <a:pPr marL="285750" lvl="0" indent="-285750" rtl="0">
              <a:lnSpc>
                <a:spcPct val="115000"/>
              </a:lnSpc>
              <a:spcBef>
                <a:spcPts val="800"/>
              </a:spcBef>
              <a:buClr>
                <a:schemeClr val="dk1"/>
              </a:buClr>
              <a:buSzPct val="68750"/>
              <a:buFont typeface="Wingdings" panose="05000000000000000000" pitchFamily="2" charset="2"/>
              <a:buChar char="Ø"/>
            </a:pPr>
            <a:r>
              <a:rPr lang="en" sz="2000" dirty="0">
                <a:solidFill>
                  <a:schemeClr val="bg1">
                    <a:lumMod val="50000"/>
                  </a:schemeClr>
                </a:solidFill>
                <a:latin typeface="Varela Round"/>
                <a:ea typeface="Arial"/>
                <a:cs typeface="Arial"/>
                <a:sym typeface="Arial"/>
              </a:rPr>
              <a:t>“Nomination” = self-nomination aka registration</a:t>
            </a:r>
          </a:p>
          <a:p>
            <a:pPr marL="285750" lvl="0" indent="-285750">
              <a:lnSpc>
                <a:spcPct val="115000"/>
              </a:lnSpc>
              <a:spcBef>
                <a:spcPts val="800"/>
              </a:spcBef>
              <a:buClr>
                <a:schemeClr val="dk1"/>
              </a:buClr>
              <a:buSzPct val="68750"/>
              <a:buFont typeface="Wingdings" panose="05000000000000000000" pitchFamily="2" charset="2"/>
              <a:buChar char="Ø"/>
            </a:pPr>
            <a:r>
              <a:rPr lang="en" sz="2000" dirty="0">
                <a:solidFill>
                  <a:schemeClr val="bg1">
                    <a:lumMod val="50000"/>
                  </a:schemeClr>
                </a:solidFill>
                <a:latin typeface="Varela Round"/>
                <a:ea typeface="Arial"/>
                <a:cs typeface="Arial"/>
                <a:sym typeface="Arial"/>
              </a:rPr>
              <a:t>Candidate biographical information and questions</a:t>
            </a:r>
          </a:p>
          <a:p>
            <a:pPr marL="285750" lvl="0" indent="-285750">
              <a:lnSpc>
                <a:spcPct val="115000"/>
              </a:lnSpc>
              <a:spcBef>
                <a:spcPts val="800"/>
              </a:spcBef>
              <a:buClr>
                <a:schemeClr val="dk1"/>
              </a:buClr>
              <a:buSzPct val="68750"/>
              <a:buFont typeface="Wingdings" panose="05000000000000000000" pitchFamily="2" charset="2"/>
              <a:buChar char="Ø"/>
            </a:pPr>
            <a:r>
              <a:rPr lang="en" sz="2000" dirty="0">
                <a:solidFill>
                  <a:schemeClr val="bg1">
                    <a:lumMod val="50000"/>
                  </a:schemeClr>
                </a:solidFill>
                <a:latin typeface="Varela Round"/>
                <a:ea typeface="Arial"/>
                <a:cs typeface="Arial"/>
                <a:sym typeface="Arial"/>
              </a:rPr>
              <a:t>Answers </a:t>
            </a:r>
            <a:r>
              <a:rPr lang="en" sz="2000" u="sng" dirty="0">
                <a:solidFill>
                  <a:schemeClr val="bg1">
                    <a:lumMod val="50000"/>
                  </a:schemeClr>
                </a:solidFill>
                <a:latin typeface="Varela Round"/>
                <a:ea typeface="Arial"/>
                <a:cs typeface="Arial"/>
                <a:sym typeface="Arial"/>
              </a:rPr>
              <a:t>will</a:t>
            </a:r>
            <a:r>
              <a:rPr lang="en" sz="2000" dirty="0">
                <a:solidFill>
                  <a:schemeClr val="bg1">
                    <a:lumMod val="50000"/>
                  </a:schemeClr>
                </a:solidFill>
                <a:latin typeface="Varela Round"/>
                <a:ea typeface="Arial"/>
                <a:cs typeface="Arial"/>
                <a:sym typeface="Arial"/>
              </a:rPr>
              <a:t> appear on the ballot for voters</a:t>
            </a:r>
          </a:p>
          <a:p>
            <a:pPr marL="285750" lvl="0" indent="-285750" rtl="0">
              <a:lnSpc>
                <a:spcPct val="115000"/>
              </a:lnSpc>
              <a:spcBef>
                <a:spcPts val="800"/>
              </a:spcBef>
              <a:buClr>
                <a:schemeClr val="dk1"/>
              </a:buClr>
              <a:buSzPct val="68750"/>
              <a:buFont typeface="Wingdings" panose="05000000000000000000" pitchFamily="2" charset="2"/>
              <a:buChar char="Ø"/>
            </a:pPr>
            <a:r>
              <a:rPr lang="en" sz="2000" dirty="0">
                <a:solidFill>
                  <a:schemeClr val="bg1">
                    <a:lumMod val="50000"/>
                  </a:schemeClr>
                </a:solidFill>
                <a:latin typeface="Varela Round"/>
                <a:ea typeface="Arial"/>
                <a:cs typeface="Arial"/>
                <a:sym typeface="Arial"/>
              </a:rPr>
              <a:t>Register from Wednesday, January </a:t>
            </a:r>
            <a:r>
              <a:rPr lang="en-US" sz="2000" dirty="0">
                <a:solidFill>
                  <a:schemeClr val="bg1">
                    <a:lumMod val="50000"/>
                  </a:schemeClr>
                </a:solidFill>
                <a:latin typeface="Varela Round"/>
                <a:ea typeface="Arial"/>
                <a:cs typeface="Arial"/>
                <a:sym typeface="Arial"/>
              </a:rPr>
              <a:t>29</a:t>
            </a:r>
            <a:r>
              <a:rPr lang="en" sz="2000" baseline="30000" dirty="0">
                <a:solidFill>
                  <a:schemeClr val="bg1">
                    <a:lumMod val="50000"/>
                  </a:schemeClr>
                </a:solidFill>
                <a:latin typeface="Varela Round"/>
                <a:ea typeface="Arial"/>
                <a:cs typeface="Arial"/>
                <a:sym typeface="Arial"/>
              </a:rPr>
              <a:t>th</a:t>
            </a:r>
            <a:r>
              <a:rPr lang="en" sz="2000" dirty="0">
                <a:solidFill>
                  <a:schemeClr val="bg1">
                    <a:lumMod val="50000"/>
                  </a:schemeClr>
                </a:solidFill>
                <a:latin typeface="Varela Round"/>
                <a:ea typeface="Arial"/>
                <a:cs typeface="Arial"/>
                <a:sym typeface="Arial"/>
              </a:rPr>
              <a:t> at 10:00am until Monday, February </a:t>
            </a:r>
            <a:r>
              <a:rPr lang="en-US" sz="2000" dirty="0">
                <a:solidFill>
                  <a:schemeClr val="bg1">
                    <a:lumMod val="50000"/>
                  </a:schemeClr>
                </a:solidFill>
                <a:latin typeface="Varela Round"/>
                <a:ea typeface="Arial"/>
                <a:cs typeface="Arial"/>
                <a:sym typeface="Arial"/>
              </a:rPr>
              <a:t>3rd </a:t>
            </a:r>
            <a:r>
              <a:rPr lang="en" sz="2000" dirty="0">
                <a:solidFill>
                  <a:schemeClr val="bg1">
                    <a:lumMod val="50000"/>
                  </a:schemeClr>
                </a:solidFill>
                <a:latin typeface="Varela Round"/>
                <a:ea typeface="Arial"/>
                <a:cs typeface="Arial"/>
                <a:sym typeface="Arial"/>
              </a:rPr>
              <a:t>at 4:00pm</a:t>
            </a:r>
          </a:p>
          <a:p>
            <a:pPr marL="285750" indent="-285750">
              <a:spcBef>
                <a:spcPts val="0"/>
              </a:spcBef>
              <a:buFont typeface="Wingdings" panose="05000000000000000000" pitchFamily="2" charset="2"/>
              <a:buChar char="Ø"/>
            </a:pPr>
            <a:endParaRPr sz="1800" dirty="0">
              <a:latin typeface="Varela Round"/>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868847" y="96662"/>
            <a:ext cx="3835935" cy="4865955"/>
          </a:xfrm>
          <a:prstGeom prst="rect">
            <a:avLst/>
          </a:prstGeom>
        </p:spPr>
      </p:pic>
    </p:spTree>
    <p:extLst>
      <p:ext uri="{BB962C8B-B14F-4D97-AF65-F5344CB8AC3E}">
        <p14:creationId xmlns:p14="http://schemas.microsoft.com/office/powerpoint/2010/main" val="2757017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0734" y="72423"/>
            <a:ext cx="3222501" cy="4978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5586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BC0E7E"/>
        </a:solidFill>
        <a:effectLst/>
      </p:bgPr>
    </p:bg>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838250" y="413095"/>
            <a:ext cx="5324100" cy="485699"/>
          </a:xfrm>
          <a:prstGeom prst="rect">
            <a:avLst/>
          </a:prstGeom>
        </p:spPr>
        <p:txBody>
          <a:bodyPr lIns="91425" tIns="91425" rIns="91425" bIns="91425" anchor="b" anchorCtr="0">
            <a:noAutofit/>
          </a:bodyPr>
          <a:lstStyle/>
          <a:p>
            <a:pPr>
              <a:spcBef>
                <a:spcPts val="0"/>
              </a:spcBef>
              <a:buNone/>
            </a:pPr>
            <a:r>
              <a:rPr lang="en-US" sz="3600" dirty="0">
                <a:solidFill>
                  <a:srgbClr val="E91E63"/>
                </a:solidFill>
              </a:rPr>
              <a:t>Candidate Petitions</a:t>
            </a:r>
            <a:endParaRPr lang="en" sz="3600" dirty="0">
              <a:solidFill>
                <a:srgbClr val="E91E63"/>
              </a:solidFill>
            </a:endParaRPr>
          </a:p>
        </p:txBody>
      </p:sp>
      <p:sp>
        <p:nvSpPr>
          <p:cNvPr id="113" name="Shape 113"/>
          <p:cNvSpPr txBox="1">
            <a:spLocks noGrp="1"/>
          </p:cNvSpPr>
          <p:nvPr>
            <p:ph type="body" idx="1"/>
          </p:nvPr>
        </p:nvSpPr>
        <p:spPr>
          <a:xfrm>
            <a:off x="186510" y="874044"/>
            <a:ext cx="7014390" cy="903227"/>
          </a:xfrm>
          <a:prstGeom prst="rect">
            <a:avLst/>
          </a:prstGeom>
        </p:spPr>
        <p:txBody>
          <a:bodyPr lIns="91425" tIns="91425" rIns="91425" bIns="91425" anchor="t" anchorCtr="0">
            <a:noAutofit/>
          </a:bodyPr>
          <a:lstStyle/>
          <a:p>
            <a:pPr marL="285750" indent="-285750"/>
            <a:r>
              <a:rPr lang="en-US" dirty="0">
                <a:solidFill>
                  <a:srgbClr val="434343"/>
                </a:solidFill>
                <a:latin typeface="Varela Round"/>
              </a:rPr>
              <a:t>Some positions require a candidate to obtain petition signatures to certify their candidacy.</a:t>
            </a:r>
          </a:p>
          <a:p>
            <a:pPr marL="285750" indent="-285750"/>
            <a:r>
              <a:rPr lang="en-US" dirty="0">
                <a:solidFill>
                  <a:srgbClr val="434343"/>
                </a:solidFill>
                <a:latin typeface="Varela Round"/>
              </a:rPr>
              <a:t>Petition signatures are only required for the following positions:</a:t>
            </a:r>
          </a:p>
          <a:p>
            <a:pPr>
              <a:buNone/>
            </a:pPr>
            <a:endParaRPr lang="en-US" dirty="0">
              <a:solidFill>
                <a:srgbClr val="434343"/>
              </a:solidFill>
              <a:latin typeface="Varela Round"/>
            </a:endParaRPr>
          </a:p>
          <a:p>
            <a:pPr lvl="2"/>
            <a:r>
              <a:rPr lang="en-US" dirty="0">
                <a:latin typeface="Varela Round"/>
              </a:rPr>
              <a:t>Student Council President, VPA, and VPO</a:t>
            </a:r>
          </a:p>
          <a:p>
            <a:pPr lvl="2"/>
            <a:r>
              <a:rPr lang="en-US" dirty="0">
                <a:latin typeface="Varela Round"/>
              </a:rPr>
              <a:t>Third Year President and Vice President</a:t>
            </a:r>
          </a:p>
          <a:p>
            <a:pPr lvl="2"/>
            <a:r>
              <a:rPr lang="en-US" dirty="0">
                <a:latin typeface="Varela Round"/>
              </a:rPr>
              <a:t>Fourth Year Trustees President and Vice President</a:t>
            </a:r>
          </a:p>
          <a:p>
            <a:pPr lvl="1"/>
            <a:r>
              <a:rPr lang="en-US" dirty="0">
                <a:latin typeface="Varela Round"/>
              </a:rPr>
              <a:t>Second Year President and Vice President</a:t>
            </a:r>
          </a:p>
          <a:p>
            <a:pPr lvl="1"/>
            <a:r>
              <a:rPr lang="en-US" dirty="0">
                <a:latin typeface="Varela Round"/>
              </a:rPr>
              <a:t>Architecture School Council President</a:t>
            </a:r>
          </a:p>
          <a:p>
            <a:pPr lvl="1"/>
            <a:r>
              <a:rPr lang="en-US" dirty="0">
                <a:latin typeface="Varela Round"/>
              </a:rPr>
              <a:t>College Council President</a:t>
            </a:r>
          </a:p>
          <a:p>
            <a:pPr lvl="1"/>
            <a:r>
              <a:rPr lang="en-US" dirty="0">
                <a:latin typeface="Varela Round"/>
              </a:rPr>
              <a:t>Commerce Council President</a:t>
            </a:r>
          </a:p>
          <a:p>
            <a:pPr lvl="1"/>
            <a:r>
              <a:rPr lang="en-US" dirty="0">
                <a:latin typeface="Varela Round"/>
              </a:rPr>
              <a:t>Education Council President</a:t>
            </a:r>
          </a:p>
          <a:p>
            <a:pPr lvl="1"/>
            <a:r>
              <a:rPr lang="en-US" dirty="0">
                <a:latin typeface="Varela Round"/>
              </a:rPr>
              <a:t>Engineering Student Council President</a:t>
            </a:r>
          </a:p>
          <a:p>
            <a:pPr lvl="1"/>
            <a:r>
              <a:rPr lang="en-US" dirty="0">
                <a:latin typeface="Varela Round"/>
              </a:rPr>
              <a:t>Batten Graduate Council President</a:t>
            </a:r>
          </a:p>
          <a:p>
            <a:pPr lvl="1"/>
            <a:r>
              <a:rPr lang="en-US" dirty="0">
                <a:latin typeface="Varela Round"/>
              </a:rPr>
              <a:t>Batten Undergraduate Council President</a:t>
            </a:r>
          </a:p>
          <a:p>
            <a:pPr lvl="1"/>
            <a:r>
              <a:rPr lang="en-US" dirty="0">
                <a:latin typeface="Varela Round"/>
              </a:rPr>
              <a:t>Nursing Student Council President</a:t>
            </a:r>
          </a:p>
          <a:p>
            <a:pPr marL="285750" indent="-285750"/>
            <a:endParaRPr lang="en-US" dirty="0">
              <a:solidFill>
                <a:srgbClr val="434343"/>
              </a:solidFill>
              <a:latin typeface="Varela Round"/>
            </a:endParaRPr>
          </a:p>
          <a:p>
            <a:pPr marL="285750" indent="-285750"/>
            <a:endParaRPr lang="en-US" sz="1000" dirty="0">
              <a:solidFill>
                <a:srgbClr val="434343"/>
              </a:solidFill>
              <a:latin typeface="Varela Round"/>
            </a:endParaRPr>
          </a:p>
          <a:p>
            <a:pPr marL="285750" indent="-285750"/>
            <a:endParaRPr lang="en-US" sz="1800" dirty="0">
              <a:solidFill>
                <a:srgbClr val="434343"/>
              </a:solidFill>
              <a:latin typeface="Varela Round"/>
            </a:endParaRPr>
          </a:p>
        </p:txBody>
      </p:sp>
    </p:spTree>
    <p:extLst>
      <p:ext uri="{BB962C8B-B14F-4D97-AF65-F5344CB8AC3E}">
        <p14:creationId xmlns:p14="http://schemas.microsoft.com/office/powerpoint/2010/main" val="2823995262"/>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BC0E7E"/>
        </a:solidFill>
        <a:effectLst/>
      </p:bgPr>
    </p:bg>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838250" y="413095"/>
            <a:ext cx="5324100" cy="485699"/>
          </a:xfrm>
          <a:prstGeom prst="rect">
            <a:avLst/>
          </a:prstGeom>
        </p:spPr>
        <p:txBody>
          <a:bodyPr lIns="91425" tIns="91425" rIns="91425" bIns="91425" anchor="b" anchorCtr="0">
            <a:noAutofit/>
          </a:bodyPr>
          <a:lstStyle/>
          <a:p>
            <a:pPr>
              <a:spcBef>
                <a:spcPts val="0"/>
              </a:spcBef>
              <a:buNone/>
            </a:pPr>
            <a:r>
              <a:rPr lang="en-US" sz="3600" dirty="0">
                <a:solidFill>
                  <a:srgbClr val="E91E63"/>
                </a:solidFill>
              </a:rPr>
              <a:t>Candidate Petitions</a:t>
            </a:r>
            <a:endParaRPr lang="en" sz="3600" dirty="0">
              <a:solidFill>
                <a:srgbClr val="E91E63"/>
              </a:solidFill>
            </a:endParaRPr>
          </a:p>
        </p:txBody>
      </p:sp>
      <p:sp>
        <p:nvSpPr>
          <p:cNvPr id="113" name="Shape 113"/>
          <p:cNvSpPr txBox="1">
            <a:spLocks noGrp="1"/>
          </p:cNvSpPr>
          <p:nvPr>
            <p:ph type="body" idx="1"/>
          </p:nvPr>
        </p:nvSpPr>
        <p:spPr>
          <a:xfrm>
            <a:off x="186510" y="898794"/>
            <a:ext cx="7084240" cy="2255700"/>
          </a:xfrm>
          <a:prstGeom prst="rect">
            <a:avLst/>
          </a:prstGeom>
        </p:spPr>
        <p:txBody>
          <a:bodyPr lIns="91425" tIns="91425" rIns="91425" bIns="91425" anchor="t" anchorCtr="0">
            <a:noAutofit/>
          </a:bodyPr>
          <a:lstStyle/>
          <a:p>
            <a:pPr marL="285750" lvl="2" indent="-285750"/>
            <a:r>
              <a:rPr lang="en-US" dirty="0">
                <a:solidFill>
                  <a:srgbClr val="434343"/>
                </a:solidFill>
                <a:latin typeface="Varela Round"/>
              </a:rPr>
              <a:t>The number of signatures needed varies depending on the position that is being contested</a:t>
            </a:r>
          </a:p>
          <a:p>
            <a:pPr marL="285750" lvl="2" indent="-285750"/>
            <a:endParaRPr lang="en-US" dirty="0">
              <a:solidFill>
                <a:srgbClr val="434343"/>
              </a:solidFill>
              <a:latin typeface="Varela Round"/>
            </a:endParaRPr>
          </a:p>
          <a:p>
            <a:pPr marL="285750" lvl="2" indent="-285750"/>
            <a:endParaRPr lang="en-US" dirty="0">
              <a:solidFill>
                <a:srgbClr val="434343"/>
              </a:solidFill>
              <a:latin typeface="Varela Round"/>
            </a:endParaRPr>
          </a:p>
          <a:p>
            <a:pPr marL="285750" lvl="2" indent="-285750"/>
            <a:endParaRPr lang="en-US" dirty="0">
              <a:solidFill>
                <a:srgbClr val="434343"/>
              </a:solidFill>
              <a:latin typeface="Varela Round"/>
            </a:endParaRPr>
          </a:p>
          <a:p>
            <a:pPr marL="285750" lvl="2" indent="-285750"/>
            <a:endParaRPr lang="en-US" dirty="0">
              <a:solidFill>
                <a:srgbClr val="434343"/>
              </a:solidFill>
              <a:latin typeface="Varela Round"/>
            </a:endParaRPr>
          </a:p>
          <a:p>
            <a:pPr marL="285750" lvl="2" indent="-285750"/>
            <a:endParaRPr lang="en-US" dirty="0">
              <a:solidFill>
                <a:srgbClr val="434343"/>
              </a:solidFill>
              <a:latin typeface="Varela Round"/>
            </a:endParaRPr>
          </a:p>
          <a:p>
            <a:pPr marL="285750" lvl="2" indent="-285750"/>
            <a:endParaRPr lang="en-US" dirty="0">
              <a:solidFill>
                <a:srgbClr val="434343"/>
              </a:solidFill>
              <a:latin typeface="Varela Round"/>
            </a:endParaRPr>
          </a:p>
          <a:p>
            <a:pPr marL="285750" lvl="2" indent="-285750"/>
            <a:endParaRPr lang="en-US" dirty="0">
              <a:solidFill>
                <a:srgbClr val="434343"/>
              </a:solidFill>
              <a:latin typeface="Varela Round"/>
            </a:endParaRPr>
          </a:p>
          <a:p>
            <a:pPr marL="285750" lvl="2" indent="-285750"/>
            <a:r>
              <a:rPr lang="en-US" dirty="0">
                <a:solidFill>
                  <a:srgbClr val="434343"/>
                </a:solidFill>
                <a:latin typeface="Varela Round"/>
              </a:rPr>
              <a:t>UBE highly suggests that you obtain more signatures than required as many times there are signatures that are illegible and cannot be counted</a:t>
            </a:r>
          </a:p>
          <a:p>
            <a:pPr marL="285750" lvl="2" indent="-285750"/>
            <a:r>
              <a:rPr lang="en-US" dirty="0">
                <a:solidFill>
                  <a:srgbClr val="434343"/>
                </a:solidFill>
                <a:latin typeface="Varela Round"/>
              </a:rPr>
              <a:t>The petition signature form along with the list of positions requiring petition signatures can be found on </a:t>
            </a:r>
            <a:r>
              <a:rPr lang="en-US" dirty="0">
                <a:solidFill>
                  <a:srgbClr val="434343"/>
                </a:solidFill>
                <a:latin typeface="Varela Round"/>
                <a:hlinkClick r:id="rId3"/>
              </a:rPr>
              <a:t>www.uvavote.com</a:t>
            </a:r>
            <a:r>
              <a:rPr lang="en-US" dirty="0">
                <a:solidFill>
                  <a:srgbClr val="434343"/>
                </a:solidFill>
                <a:latin typeface="Varela Round"/>
              </a:rPr>
              <a:t> under the “Candidates” tab.</a:t>
            </a:r>
            <a:endParaRPr lang="en-US" dirty="0">
              <a:solidFill>
                <a:srgbClr val="FF0000"/>
              </a:solidFill>
              <a:latin typeface="Varela Round"/>
            </a:endParaRPr>
          </a:p>
        </p:txBody>
      </p:sp>
      <p:sp>
        <p:nvSpPr>
          <p:cNvPr id="2" name="TextBox 1"/>
          <p:cNvSpPr txBox="1"/>
          <p:nvPr/>
        </p:nvSpPr>
        <p:spPr>
          <a:xfrm>
            <a:off x="838250" y="1554056"/>
            <a:ext cx="5970764" cy="1600438"/>
          </a:xfrm>
          <a:prstGeom prst="rect">
            <a:avLst/>
          </a:prstGeom>
          <a:noFill/>
        </p:spPr>
        <p:txBody>
          <a:bodyPr wrap="square" rtlCol="0">
            <a:spAutoFit/>
          </a:bodyPr>
          <a:lstStyle/>
          <a:p>
            <a:pPr marL="285750" lvl="4" indent="-285750">
              <a:buFont typeface="Wingdings" charset="2"/>
              <a:buChar char="²"/>
            </a:pPr>
            <a:r>
              <a:rPr lang="en-US" i="1" dirty="0">
                <a:solidFill>
                  <a:schemeClr val="tx2">
                    <a:lumMod val="75000"/>
                  </a:schemeClr>
                </a:solidFill>
              </a:rPr>
              <a:t>300 for Student Council President, Vice President for Administration, and Vice President for Organizations.</a:t>
            </a:r>
          </a:p>
          <a:p>
            <a:pPr marL="285750" lvl="4" indent="-285750">
              <a:buFont typeface="Wingdings" charset="2"/>
              <a:buChar char="²"/>
            </a:pPr>
            <a:r>
              <a:rPr lang="en-US" i="1" dirty="0">
                <a:solidFill>
                  <a:schemeClr val="tx2">
                    <a:lumMod val="75000"/>
                  </a:schemeClr>
                </a:solidFill>
              </a:rPr>
              <a:t>150 for College of Arts and Sciences</a:t>
            </a:r>
          </a:p>
          <a:p>
            <a:pPr marL="285750" lvl="4" indent="-285750">
              <a:buFont typeface="Wingdings" charset="2"/>
              <a:buChar char="²"/>
            </a:pPr>
            <a:r>
              <a:rPr lang="en-US" i="1" dirty="0">
                <a:solidFill>
                  <a:schemeClr val="tx2">
                    <a:lumMod val="75000"/>
                  </a:schemeClr>
                </a:solidFill>
              </a:rPr>
              <a:t>50 for Class Councils and Trustees and School of Engineering </a:t>
            </a:r>
          </a:p>
          <a:p>
            <a:pPr marL="285750" lvl="4" indent="-285750">
              <a:buFont typeface="Wingdings" charset="2"/>
              <a:buChar char="²"/>
            </a:pPr>
            <a:r>
              <a:rPr lang="en-US" i="1" dirty="0">
                <a:solidFill>
                  <a:schemeClr val="tx2">
                    <a:lumMod val="75000"/>
                  </a:schemeClr>
                </a:solidFill>
              </a:rPr>
              <a:t>25 for Curry School of Education, School of Architecture, School of Nursing, McIntire School of Commerce</a:t>
            </a:r>
          </a:p>
          <a:p>
            <a:pPr marL="285750" lvl="4" indent="-285750">
              <a:buFont typeface="Wingdings" charset="2"/>
              <a:buChar char="²"/>
            </a:pPr>
            <a:r>
              <a:rPr lang="en-US" i="1" dirty="0">
                <a:solidFill>
                  <a:schemeClr val="tx2">
                    <a:lumMod val="75000"/>
                  </a:schemeClr>
                </a:solidFill>
              </a:rPr>
              <a:t>10 for Batten School of Leadership and Public Policy</a:t>
            </a:r>
          </a:p>
        </p:txBody>
      </p:sp>
    </p:spTree>
    <p:extLst>
      <p:ext uri="{BB962C8B-B14F-4D97-AF65-F5344CB8AC3E}">
        <p14:creationId xmlns:p14="http://schemas.microsoft.com/office/powerpoint/2010/main" val="1837989208"/>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C0E7E"/>
        </a:solidFill>
        <a:effectLst/>
      </p:bgPr>
    </p:bg>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838250" y="413095"/>
            <a:ext cx="5324100" cy="485699"/>
          </a:xfrm>
          <a:prstGeom prst="rect">
            <a:avLst/>
          </a:prstGeom>
        </p:spPr>
        <p:txBody>
          <a:bodyPr lIns="91425" tIns="91425" rIns="91425" bIns="91425" anchor="b" anchorCtr="0">
            <a:noAutofit/>
          </a:bodyPr>
          <a:lstStyle/>
          <a:p>
            <a:pPr>
              <a:spcBef>
                <a:spcPts val="0"/>
              </a:spcBef>
              <a:buNone/>
            </a:pPr>
            <a:r>
              <a:rPr lang="en-US" sz="3600" dirty="0">
                <a:solidFill>
                  <a:srgbClr val="E91E63"/>
                </a:solidFill>
              </a:rPr>
              <a:t>Candidate Petitions</a:t>
            </a:r>
            <a:endParaRPr lang="en" sz="3600" dirty="0">
              <a:solidFill>
                <a:srgbClr val="E91E63"/>
              </a:solidFill>
            </a:endParaRPr>
          </a:p>
        </p:txBody>
      </p:sp>
      <p:sp>
        <p:nvSpPr>
          <p:cNvPr id="113" name="Shape 113"/>
          <p:cNvSpPr txBox="1">
            <a:spLocks noGrp="1"/>
          </p:cNvSpPr>
          <p:nvPr>
            <p:ph type="body" idx="1"/>
          </p:nvPr>
        </p:nvSpPr>
        <p:spPr>
          <a:xfrm>
            <a:off x="186510" y="1396816"/>
            <a:ext cx="7084240" cy="2255700"/>
          </a:xfrm>
          <a:prstGeom prst="rect">
            <a:avLst/>
          </a:prstGeom>
        </p:spPr>
        <p:txBody>
          <a:bodyPr lIns="91425" tIns="91425" rIns="91425" bIns="91425" anchor="t" anchorCtr="0">
            <a:noAutofit/>
          </a:bodyPr>
          <a:lstStyle/>
          <a:p>
            <a:pPr algn="ctr">
              <a:buNone/>
            </a:pPr>
            <a:r>
              <a:rPr lang="en-US" sz="2000" dirty="0">
                <a:solidFill>
                  <a:srgbClr val="434343"/>
                </a:solidFill>
                <a:latin typeface="Varela Round"/>
              </a:rPr>
              <a:t>If your position requires petition signatures, </a:t>
            </a:r>
          </a:p>
          <a:p>
            <a:pPr algn="ctr">
              <a:buNone/>
            </a:pPr>
            <a:r>
              <a:rPr lang="en-US" sz="2000" dirty="0">
                <a:solidFill>
                  <a:srgbClr val="434343"/>
                </a:solidFill>
                <a:latin typeface="Varela Round"/>
              </a:rPr>
              <a:t>turn them in at the front desk of the Programs &amp; Councils Office (Newcomb Hall, Room 164- the PAC) during business hours (9am-5pm M-F)</a:t>
            </a:r>
          </a:p>
          <a:p>
            <a:pPr marL="285750" indent="-285750"/>
            <a:endParaRPr lang="en-US" sz="2000" dirty="0">
              <a:solidFill>
                <a:srgbClr val="434343"/>
              </a:solidFill>
              <a:latin typeface="Varela Round"/>
            </a:endParaRPr>
          </a:p>
          <a:p>
            <a:pPr marL="285750" indent="-285750"/>
            <a:r>
              <a:rPr lang="en-US" sz="2000" dirty="0">
                <a:solidFill>
                  <a:srgbClr val="434343"/>
                </a:solidFill>
                <a:latin typeface="Varela Round"/>
              </a:rPr>
              <a:t>Deadline to submit candidate petition with signatures to appear on the ballot: </a:t>
            </a:r>
            <a:r>
              <a:rPr lang="en-US" sz="2000" b="1" dirty="0">
                <a:solidFill>
                  <a:srgbClr val="434343"/>
                </a:solidFill>
                <a:latin typeface="Varela Round"/>
              </a:rPr>
              <a:t>Tuesday, February 18</a:t>
            </a:r>
            <a:r>
              <a:rPr lang="en-US" sz="2000" b="1" baseline="30000" dirty="0">
                <a:solidFill>
                  <a:srgbClr val="434343"/>
                </a:solidFill>
                <a:latin typeface="Varela Round"/>
              </a:rPr>
              <a:t>th</a:t>
            </a:r>
            <a:r>
              <a:rPr lang="en-US" sz="2000" b="1" dirty="0">
                <a:solidFill>
                  <a:srgbClr val="434343"/>
                </a:solidFill>
                <a:latin typeface="Varela Round"/>
              </a:rPr>
              <a:t>, 12PM</a:t>
            </a:r>
          </a:p>
          <a:p>
            <a:pPr marL="285750" indent="-285750"/>
            <a:r>
              <a:rPr lang="en-US" sz="2000" dirty="0">
                <a:solidFill>
                  <a:srgbClr val="434343"/>
                </a:solidFill>
                <a:latin typeface="Varela Round"/>
              </a:rPr>
              <a:t>You do not need to have petition signatures in to get endorsements. </a:t>
            </a:r>
            <a:endParaRPr lang="en-US" sz="2000" b="1" i="1" dirty="0">
              <a:solidFill>
                <a:srgbClr val="434343"/>
              </a:solidFill>
              <a:latin typeface="Varela Round"/>
            </a:endParaRPr>
          </a:p>
        </p:txBody>
      </p:sp>
    </p:spTree>
    <p:extLst>
      <p:ext uri="{BB962C8B-B14F-4D97-AF65-F5344CB8AC3E}">
        <p14:creationId xmlns:p14="http://schemas.microsoft.com/office/powerpoint/2010/main" val="939162765"/>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Shape 105"/>
        <p:cNvGrpSpPr/>
        <p:nvPr/>
      </p:nvGrpSpPr>
      <p:grpSpPr>
        <a:xfrm>
          <a:off x="0" y="0"/>
          <a:ext cx="0" cy="0"/>
          <a:chOff x="0" y="0"/>
          <a:chExt cx="0" cy="0"/>
        </a:xfrm>
      </p:grpSpPr>
      <p:sp>
        <p:nvSpPr>
          <p:cNvPr id="106" name="Shape 106"/>
          <p:cNvSpPr txBox="1">
            <a:spLocks noGrp="1"/>
          </p:cNvSpPr>
          <p:nvPr>
            <p:ph type="ctrTitle"/>
          </p:nvPr>
        </p:nvSpPr>
        <p:spPr>
          <a:xfrm>
            <a:off x="703775" y="1921323"/>
            <a:ext cx="2090225" cy="1022090"/>
          </a:xfrm>
          <a:prstGeom prst="rect">
            <a:avLst/>
          </a:prstGeom>
        </p:spPr>
        <p:txBody>
          <a:bodyPr lIns="91425" tIns="91425" rIns="91425" bIns="91425" anchor="b" anchorCtr="0">
            <a:noAutofit/>
          </a:bodyPr>
          <a:lstStyle/>
          <a:p>
            <a:pPr rtl="0">
              <a:spcBef>
                <a:spcPts val="0"/>
              </a:spcBef>
              <a:buNone/>
            </a:pPr>
            <a:r>
              <a:rPr lang="en-US" sz="3600" dirty="0">
                <a:solidFill>
                  <a:srgbClr val="9C27B0"/>
                </a:solidFill>
                <a:latin typeface="Varela Round"/>
              </a:rPr>
              <a:t>FYI:</a:t>
            </a:r>
            <a:endParaRPr lang="en" sz="3600" dirty="0">
              <a:solidFill>
                <a:srgbClr val="9C27B0"/>
              </a:solidFill>
              <a:latin typeface="Varela Round"/>
            </a:endParaRPr>
          </a:p>
          <a:p>
            <a:pPr rtl="0">
              <a:spcBef>
                <a:spcPts val="0"/>
              </a:spcBef>
              <a:buNone/>
            </a:pPr>
            <a:endParaRPr dirty="0"/>
          </a:p>
          <a:p>
            <a:pPr>
              <a:spcBef>
                <a:spcPts val="0"/>
              </a:spcBef>
              <a:buNone/>
            </a:pPr>
            <a:r>
              <a:rPr lang="en" dirty="0">
                <a:solidFill>
                  <a:srgbClr val="FFFFFF"/>
                </a:solidFill>
              </a:rPr>
              <a:t> ASK QUESTIONS!!!!! </a:t>
            </a:r>
          </a:p>
        </p:txBody>
      </p:sp>
      <p:sp>
        <p:nvSpPr>
          <p:cNvPr id="2" name="Subtitle 1"/>
          <p:cNvSpPr>
            <a:spLocks noGrp="1"/>
          </p:cNvSpPr>
          <p:nvPr>
            <p:ph type="subTitle" idx="1"/>
          </p:nvPr>
        </p:nvSpPr>
        <p:spPr>
          <a:xfrm>
            <a:off x="114132" y="3186352"/>
            <a:ext cx="4465872" cy="632440"/>
          </a:xfrm>
        </p:spPr>
        <p:txBody>
          <a:bodyPr/>
          <a:lstStyle/>
          <a:p>
            <a:pPr algn="l"/>
            <a:r>
              <a:rPr lang="en-US" dirty="0">
                <a:solidFill>
                  <a:srgbClr val="9C27B0"/>
                </a:solidFill>
                <a:latin typeface="Varela Round"/>
              </a:rPr>
              <a:t>Some positions require meeting with an advisor (</a:t>
            </a:r>
            <a:r>
              <a:rPr lang="en-US" dirty="0" err="1">
                <a:solidFill>
                  <a:srgbClr val="9C27B0"/>
                </a:solidFill>
                <a:latin typeface="Varela Round"/>
              </a:rPr>
              <a:t>eg</a:t>
            </a:r>
            <a:r>
              <a:rPr lang="en-US" dirty="0">
                <a:solidFill>
                  <a:srgbClr val="9C27B0"/>
                </a:solidFill>
                <a:latin typeface="Varela Round"/>
              </a:rPr>
              <a:t>. Class Council) </a:t>
            </a:r>
          </a:p>
          <a:p>
            <a:pPr algn="l"/>
            <a:r>
              <a:rPr lang="en-US" dirty="0">
                <a:solidFill>
                  <a:srgbClr val="9C27B0"/>
                </a:solidFill>
                <a:latin typeface="Varela Round"/>
              </a:rPr>
              <a:t>Check the position description for any rules specific to the position for which you are running.</a:t>
            </a:r>
          </a:p>
          <a:p>
            <a:pPr algn="l"/>
            <a:endParaRPr lang="en-US" dirty="0">
              <a:solidFill>
                <a:srgbClr val="9C27B0"/>
              </a:solidFill>
              <a:latin typeface="Varela Round"/>
            </a:endParaRPr>
          </a:p>
          <a:p>
            <a:pPr algn="l"/>
            <a:endParaRPr lang="en-US" dirty="0">
              <a:solidFill>
                <a:srgbClr val="9C27B0"/>
              </a:solidFill>
              <a:latin typeface="Varela Round"/>
            </a:endParaRPr>
          </a:p>
          <a:p>
            <a:pPr algn="l"/>
            <a:r>
              <a:rPr lang="en-US" dirty="0">
                <a:solidFill>
                  <a:srgbClr val="9C27B0"/>
                </a:solidFill>
                <a:latin typeface="Varela Round"/>
              </a:rPr>
              <a:t>Note: You do not need to currently be on the Honor Committee or UJC to run to be a representative.</a:t>
            </a:r>
            <a:endParaRPr lang="en-US" dirty="0">
              <a:latin typeface="Varela Round"/>
            </a:endParaRPr>
          </a:p>
        </p:txBody>
      </p:sp>
    </p:spTree>
    <p:extLst>
      <p:ext uri="{BB962C8B-B14F-4D97-AF65-F5344CB8AC3E}">
        <p14:creationId xmlns:p14="http://schemas.microsoft.com/office/powerpoint/2010/main" val="3410654200"/>
      </p:ext>
    </p:extLst>
  </p:cSld>
  <p:clrMapOvr>
    <a:masterClrMapping/>
  </p:clrMapOvr>
  <p:transition spd="slow">
    <p:cut/>
  </p:transition>
</p:sld>
</file>

<file path=ppt/theme/theme1.xml><?xml version="1.0" encoding="utf-8"?>
<a:theme xmlns:a="http://schemas.openxmlformats.org/drawingml/2006/main" name="Cadwal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1548</TotalTime>
  <Words>2718</Words>
  <Application>Microsoft Office PowerPoint</Application>
  <PresentationFormat>On-screen Show (16:9)</PresentationFormat>
  <Paragraphs>211</Paragraphs>
  <Slides>24</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Garamond</vt:lpstr>
      <vt:lpstr>Karla</vt:lpstr>
      <vt:lpstr>Montserrat</vt:lpstr>
      <vt:lpstr>Ubuntu</vt:lpstr>
      <vt:lpstr>Varela Round</vt:lpstr>
      <vt:lpstr>Wingdings</vt:lpstr>
      <vt:lpstr>Cadwal template</vt:lpstr>
      <vt:lpstr>University Board of Elections  Candidate Information Session Spring 2020 </vt:lpstr>
      <vt:lpstr> Online Registration </vt:lpstr>
      <vt:lpstr>Registration/Nomination Form</vt:lpstr>
      <vt:lpstr>PowerPoint Presentation</vt:lpstr>
      <vt:lpstr>PowerPoint Presentation</vt:lpstr>
      <vt:lpstr>Candidate Petitions</vt:lpstr>
      <vt:lpstr>Candidate Petitions</vt:lpstr>
      <vt:lpstr>Candidate Petitions</vt:lpstr>
      <vt:lpstr>FYI:   ASK QUESTIONS!!!!! </vt:lpstr>
      <vt:lpstr>PowerPoint Presentation</vt:lpstr>
      <vt:lpstr>Expenditure Reporting.</vt:lpstr>
      <vt:lpstr>PowerPoint Presentation</vt:lpstr>
      <vt:lpstr>PowerPoint Presentation</vt:lpstr>
      <vt:lpstr>PowerPoint Presentation</vt:lpstr>
      <vt:lpstr>PowerPoint Presentation</vt:lpstr>
      <vt:lpstr>Reporting Violations:   ASK QUESTIONS!!!!! </vt:lpstr>
      <vt:lpstr>Endorsements </vt:lpstr>
      <vt:lpstr>Campaigning</vt:lpstr>
      <vt:lpstr>Voting</vt:lpstr>
      <vt:lpstr>PowerPoint Presentation</vt:lpstr>
      <vt:lpstr>PowerPoint Presentation</vt:lpstr>
      <vt:lpstr>PowerPoint Presentation</vt:lpstr>
      <vt:lpstr>Candidate Resources on UVAvote.com</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Board of Elections  Candidate Information Session Fall 2015</dc:title>
  <dc:creator>King, Alyssa Roselle (arz6b)</dc:creator>
  <cp:lastModifiedBy>Mason Fuller</cp:lastModifiedBy>
  <cp:revision>113</cp:revision>
  <dcterms:modified xsi:type="dcterms:W3CDTF">2019-12-05T18:55:36Z</dcterms:modified>
</cp:coreProperties>
</file>